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8229600" cx="14630400"/>
  <p:notesSz cx="8229600" cy="14630400"/>
  <p:embeddedFontLst>
    <p:embeddedFont>
      <p:font typeface="Ubuntu"/>
      <p:regular r:id="rId24"/>
      <p:bold r:id="rId25"/>
      <p:italic r:id="rId26"/>
      <p:boldItalic r:id="rId27"/>
    </p:embeddedFont>
    <p:embeddedFont>
      <p:font typeface="Sora SemiBold"/>
      <p:regular r:id="rId28"/>
      <p:bold r:id="rId29"/>
    </p:embeddedFont>
    <p:embeddedFont>
      <p:font typeface="Inter"/>
      <p:regular r:id="rId30"/>
      <p:bold r:id="rId31"/>
      <p:italic r:id="rId32"/>
      <p:boldItalic r:id="rId33"/>
    </p:embeddedFont>
    <p:embeddedFont>
      <p:font typeface="Lexend"/>
      <p:regular r:id="rId34"/>
      <p:bold r:id="rId35"/>
    </p:embeddedFont>
    <p:embeddedFont>
      <p:font typeface="Sora"/>
      <p:regular r:id="rId36"/>
      <p:bold r:id="rId37"/>
    </p:embeddedFont>
    <p:embeddedFont>
      <p:font typeface="Sora Medium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Ubuntu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Ubuntu-italic.fntdata"/><Relationship Id="rId25" Type="http://schemas.openxmlformats.org/officeDocument/2006/relationships/font" Target="fonts/Ubuntu-bold.fntdata"/><Relationship Id="rId28" Type="http://schemas.openxmlformats.org/officeDocument/2006/relationships/font" Target="fonts/SoraSemiBold-regular.fntdata"/><Relationship Id="rId27" Type="http://schemas.openxmlformats.org/officeDocument/2006/relationships/font" Target="fonts/Ubuntu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ra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-bold.fntdata"/><Relationship Id="rId30" Type="http://schemas.openxmlformats.org/officeDocument/2006/relationships/font" Target="fonts/Inter-regular.fntdata"/><Relationship Id="rId11" Type="http://schemas.openxmlformats.org/officeDocument/2006/relationships/slide" Target="slides/slide6.xml"/><Relationship Id="rId33" Type="http://schemas.openxmlformats.org/officeDocument/2006/relationships/font" Target="fonts/Inter-boldItalic.fntdata"/><Relationship Id="rId10" Type="http://schemas.openxmlformats.org/officeDocument/2006/relationships/slide" Target="slides/slide5.xml"/><Relationship Id="rId32" Type="http://schemas.openxmlformats.org/officeDocument/2006/relationships/font" Target="fonts/Inter-italic.fntdata"/><Relationship Id="rId13" Type="http://schemas.openxmlformats.org/officeDocument/2006/relationships/slide" Target="slides/slide8.xml"/><Relationship Id="rId35" Type="http://schemas.openxmlformats.org/officeDocument/2006/relationships/font" Target="fonts/Lexend-bold.fntdata"/><Relationship Id="rId12" Type="http://schemas.openxmlformats.org/officeDocument/2006/relationships/slide" Target="slides/slide7.xml"/><Relationship Id="rId34" Type="http://schemas.openxmlformats.org/officeDocument/2006/relationships/font" Target="fonts/Lexend-regular.fntdata"/><Relationship Id="rId15" Type="http://schemas.openxmlformats.org/officeDocument/2006/relationships/slide" Target="slides/slide10.xml"/><Relationship Id="rId37" Type="http://schemas.openxmlformats.org/officeDocument/2006/relationships/font" Target="fonts/Sora-bold.fntdata"/><Relationship Id="rId14" Type="http://schemas.openxmlformats.org/officeDocument/2006/relationships/slide" Target="slides/slide9.xml"/><Relationship Id="rId36" Type="http://schemas.openxmlformats.org/officeDocument/2006/relationships/font" Target="fonts/Sora-regular.fntdata"/><Relationship Id="rId17" Type="http://schemas.openxmlformats.org/officeDocument/2006/relationships/slide" Target="slides/slide12.xml"/><Relationship Id="rId39" Type="http://schemas.openxmlformats.org/officeDocument/2006/relationships/font" Target="fonts/SoraMedium-bold.fntdata"/><Relationship Id="rId16" Type="http://schemas.openxmlformats.org/officeDocument/2006/relationships/slide" Target="slides/slide11.xml"/><Relationship Id="rId38" Type="http://schemas.openxmlformats.org/officeDocument/2006/relationships/font" Target="fonts/SoraMedium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42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73c0a95439_14_191:notes"/>
          <p:cNvSpPr/>
          <p:nvPr>
            <p:ph idx="2" type="sldImg"/>
          </p:nvPr>
        </p:nvSpPr>
        <p:spPr>
          <a:xfrm>
            <a:off x="457560" y="1097280"/>
            <a:ext cx="73152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373c0a95439_14_19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/>
              <a:t>Anthony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73c0a95439_18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73c0a95439_18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Pauline</a:t>
            </a:r>
            <a:endParaRPr/>
          </a:p>
        </p:txBody>
      </p:sp>
      <p:sp>
        <p:nvSpPr>
          <p:cNvPr id="239" name="Google Shape;239;g373c0a95439_18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71eeaa366e_1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71eeaa366e_1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Pauline</a:t>
            </a:r>
            <a:endParaRPr/>
          </a:p>
        </p:txBody>
      </p:sp>
      <p:sp>
        <p:nvSpPr>
          <p:cNvPr id="252" name="Google Shape;252;g371eeaa366e_1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73c0a95439_18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73c0a95439_18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Pauline</a:t>
            </a:r>
            <a:endParaRPr/>
          </a:p>
        </p:txBody>
      </p:sp>
      <p:sp>
        <p:nvSpPr>
          <p:cNvPr id="277" name="Google Shape;277;g373c0a95439_18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73c0a95439_14_2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73c0a95439_14_2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Jérémy</a:t>
            </a:r>
            <a:endParaRPr/>
          </a:p>
        </p:txBody>
      </p:sp>
      <p:sp>
        <p:nvSpPr>
          <p:cNvPr id="288" name="Google Shape;288;g373c0a95439_14_2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Jérémy</a:t>
            </a:r>
            <a:endParaRPr/>
          </a:p>
        </p:txBody>
      </p:sp>
      <p:sp>
        <p:nvSpPr>
          <p:cNvPr id="308" name="Google Shape;30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71eeaa366e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371eeaa366e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Jérémy</a:t>
            </a:r>
            <a:endParaRPr/>
          </a:p>
        </p:txBody>
      </p:sp>
      <p:sp>
        <p:nvSpPr>
          <p:cNvPr id="327" name="Google Shape;327;g371eeaa366e_2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721fa72d3b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721fa72d3b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Jérémy/Pauline</a:t>
            </a:r>
            <a:endParaRPr/>
          </a:p>
        </p:txBody>
      </p:sp>
      <p:sp>
        <p:nvSpPr>
          <p:cNvPr id="341" name="Google Shape;341;g3721fa72d3b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73c0a95439_14_3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g373c0a95439_14_3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Pauline</a:t>
            </a:r>
            <a:endParaRPr/>
          </a:p>
        </p:txBody>
      </p:sp>
      <p:sp>
        <p:nvSpPr>
          <p:cNvPr id="351" name="Google Shape;351;g373c0a95439_14_3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721fa72d3b_4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721fa72d3b_4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3721fa72d3b_4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3c0a95439_17_120:notes"/>
          <p:cNvSpPr/>
          <p:nvPr>
            <p:ph idx="2" type="sldImg"/>
          </p:nvPr>
        </p:nvSpPr>
        <p:spPr>
          <a:xfrm>
            <a:off x="457560" y="1097280"/>
            <a:ext cx="73152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373c0a95439_17_12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/>
              <a:t>Anthony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/>
              <a:t>Anthony</a:t>
            </a:r>
            <a:endParaRPr/>
          </a:p>
        </p:txBody>
      </p:sp>
      <p:sp>
        <p:nvSpPr>
          <p:cNvPr id="130" name="Google Shape;13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/>
              <a:t>Anthony</a:t>
            </a:r>
            <a:endParaRPr/>
          </a:p>
        </p:txBody>
      </p:sp>
      <p:sp>
        <p:nvSpPr>
          <p:cNvPr id="142" name="Google Shape;14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73c0a95439_14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73c0a95439_14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Thomas</a:t>
            </a:r>
            <a:endParaRPr/>
          </a:p>
        </p:txBody>
      </p:sp>
      <p:sp>
        <p:nvSpPr>
          <p:cNvPr id="162" name="Google Shape;162;g373c0a95439_14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73c0a95439_2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73c0a95439_2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Thomas</a:t>
            </a:r>
            <a:endParaRPr/>
          </a:p>
        </p:txBody>
      </p:sp>
      <p:sp>
        <p:nvSpPr>
          <p:cNvPr id="190" name="Google Shape;190;g373c0a95439_2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73c0a95439_14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73c0a95439_14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Thomas</a:t>
            </a:r>
            <a:endParaRPr/>
          </a:p>
        </p:txBody>
      </p:sp>
      <p:sp>
        <p:nvSpPr>
          <p:cNvPr id="197" name="Google Shape;197;g373c0a95439_14_5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73c0a95439_14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73c0a95439_14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Thomas</a:t>
            </a:r>
            <a:endParaRPr/>
          </a:p>
        </p:txBody>
      </p:sp>
      <p:sp>
        <p:nvSpPr>
          <p:cNvPr id="213" name="Google Shape;213;g373c0a95439_14_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73c0a95439_14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73c0a95439_14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Anthony</a:t>
            </a:r>
            <a:endParaRPr/>
          </a:p>
        </p:txBody>
      </p:sp>
      <p:sp>
        <p:nvSpPr>
          <p:cNvPr id="228" name="Google Shape;228;g373c0a95439_14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" name="Google Shape;14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6876304" y="759961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300"/>
              <a:buChar char="●"/>
              <a:defRPr sz="8300"/>
            </a:lvl1pPr>
            <a:lvl2pPr lvl="1" algn="ctr">
              <a:spcBef>
                <a:spcPts val="0"/>
              </a:spcBef>
              <a:spcAft>
                <a:spcPts val="0"/>
              </a:spcAft>
              <a:buSzPts val="8300"/>
              <a:buChar char="○"/>
              <a:defRPr sz="8300"/>
            </a:lvl2pPr>
            <a:lvl3pPr lvl="2" algn="ctr">
              <a:spcBef>
                <a:spcPts val="0"/>
              </a:spcBef>
              <a:spcAft>
                <a:spcPts val="0"/>
              </a:spcAft>
              <a:buSzPts val="8300"/>
              <a:buChar char="■"/>
              <a:defRPr sz="8300"/>
            </a:lvl3pPr>
            <a:lvl4pPr lvl="3" algn="ctr">
              <a:spcBef>
                <a:spcPts val="0"/>
              </a:spcBef>
              <a:spcAft>
                <a:spcPts val="0"/>
              </a:spcAft>
              <a:buSzPts val="8300"/>
              <a:buChar char="●"/>
              <a:defRPr sz="8300"/>
            </a:lvl4pPr>
            <a:lvl5pPr lvl="4" algn="ctr">
              <a:spcBef>
                <a:spcPts val="0"/>
              </a:spcBef>
              <a:spcAft>
                <a:spcPts val="0"/>
              </a:spcAft>
              <a:buSzPts val="8300"/>
              <a:buChar char="○"/>
              <a:defRPr sz="8300"/>
            </a:lvl5pPr>
            <a:lvl6pPr lvl="5" algn="ctr">
              <a:spcBef>
                <a:spcPts val="0"/>
              </a:spcBef>
              <a:spcAft>
                <a:spcPts val="0"/>
              </a:spcAft>
              <a:buSzPts val="8300"/>
              <a:buChar char="■"/>
              <a:defRPr sz="8300"/>
            </a:lvl6pPr>
            <a:lvl7pPr lvl="6" algn="ctr">
              <a:spcBef>
                <a:spcPts val="0"/>
              </a:spcBef>
              <a:spcAft>
                <a:spcPts val="0"/>
              </a:spcAft>
              <a:buSzPts val="8300"/>
              <a:buChar char="●"/>
              <a:defRPr sz="8300"/>
            </a:lvl7pPr>
            <a:lvl8pPr lvl="7" algn="ctr">
              <a:spcBef>
                <a:spcPts val="0"/>
              </a:spcBef>
              <a:spcAft>
                <a:spcPts val="0"/>
              </a:spcAft>
              <a:buSzPts val="8300"/>
              <a:buChar char="○"/>
              <a:defRPr sz="8300"/>
            </a:lvl8pPr>
            <a:lvl9pPr lvl="8" algn="ctr">
              <a:spcBef>
                <a:spcPts val="0"/>
              </a:spcBef>
              <a:spcAft>
                <a:spcPts val="0"/>
              </a:spcAft>
              <a:buSzPts val="8300"/>
              <a:buChar char="■"/>
              <a:defRPr sz="8300"/>
            </a:lvl9pPr>
          </a:lstStyle>
          <a:p/>
        </p:txBody>
      </p:sp>
      <p:sp>
        <p:nvSpPr>
          <p:cNvPr id="60" name="Google Shape;60;p12"/>
          <p:cNvSpPr txBox="1"/>
          <p:nvPr>
            <p:ph idx="1" type="subTitle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lvl="0">
              <a:buNone/>
              <a:defRPr sz="2200"/>
            </a:lvl1pPr>
            <a:lvl2pPr lvl="1">
              <a:buNone/>
              <a:defRPr sz="2200"/>
            </a:lvl2pPr>
            <a:lvl3pPr lvl="2">
              <a:buNone/>
              <a:defRPr sz="2200"/>
            </a:lvl3pPr>
            <a:lvl4pPr lvl="3">
              <a:buNone/>
              <a:defRPr sz="2200"/>
            </a:lvl4pPr>
            <a:lvl5pPr lvl="4">
              <a:buNone/>
              <a:defRPr sz="2200"/>
            </a:lvl5pPr>
            <a:lvl6pPr lvl="5">
              <a:buNone/>
              <a:defRPr sz="2200"/>
            </a:lvl6pPr>
            <a:lvl7pPr lvl="6">
              <a:buNone/>
              <a:defRPr sz="2200"/>
            </a:lvl7pPr>
            <a:lvl8pPr lvl="7">
              <a:buNone/>
              <a:defRPr sz="2200"/>
            </a:lvl8pPr>
            <a:lvl9pPr lvl="8">
              <a:buNone/>
              <a:defRPr sz="22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/>
        </p:txBody>
      </p:sp>
      <p:sp>
        <p:nvSpPr>
          <p:cNvPr id="68" name="Google Shape;68;p14"/>
          <p:cNvSpPr txBox="1"/>
          <p:nvPr>
            <p:ph idx="1" type="subTitle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498720" y="3441360"/>
            <a:ext cx="13632900" cy="13470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498720" y="1843960"/>
            <a:ext cx="13632900" cy="54663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2600"/>
              </a:spcBef>
              <a:spcAft>
                <a:spcPts val="26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498720" y="1843960"/>
            <a:ext cx="6399900" cy="54663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7731840" y="1843960"/>
            <a:ext cx="6399900" cy="54663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498720" y="888960"/>
            <a:ext cx="4492800" cy="12090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498720" y="2223360"/>
            <a:ext cx="4492800" cy="50871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49250" lvl="1" marL="9144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type="title"/>
          </p:nvPr>
        </p:nvSpPr>
        <p:spPr>
          <a:xfrm>
            <a:off x="784400" y="720240"/>
            <a:ext cx="10188600" cy="65454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/>
        </p:txBody>
      </p:sp>
      <p:sp>
        <p:nvSpPr>
          <p:cNvPr id="91" name="Google Shape;91;p20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/>
          <p:nvPr/>
        </p:nvSpPr>
        <p:spPr>
          <a:xfrm>
            <a:off x="7315200" y="-200"/>
            <a:ext cx="7315200" cy="822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1"/>
          <p:cNvSpPr txBox="1"/>
          <p:nvPr>
            <p:ph type="title"/>
          </p:nvPr>
        </p:nvSpPr>
        <p:spPr>
          <a:xfrm>
            <a:off x="424800" y="1973080"/>
            <a:ext cx="6472200" cy="23718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/>
        </p:txBody>
      </p:sp>
      <p:sp>
        <p:nvSpPr>
          <p:cNvPr id="95" name="Google Shape;95;p21"/>
          <p:cNvSpPr txBox="1"/>
          <p:nvPr>
            <p:ph idx="1" type="subTitle"/>
          </p:nvPr>
        </p:nvSpPr>
        <p:spPr>
          <a:xfrm>
            <a:off x="424800" y="4484920"/>
            <a:ext cx="6472200" cy="19761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96" name="Google Shape;96;p21"/>
          <p:cNvSpPr txBox="1"/>
          <p:nvPr>
            <p:ph idx="2" type="body"/>
          </p:nvPr>
        </p:nvSpPr>
        <p:spPr>
          <a:xfrm>
            <a:off x="7903200" y="1158520"/>
            <a:ext cx="6139200" cy="59121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indent="-412750" lvl="0" marL="45720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2600"/>
              </a:spcBef>
              <a:spcAft>
                <a:spcPts val="26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" name="Google Shape;19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>
            <p:ph idx="1" type="body"/>
          </p:nvPr>
        </p:nvSpPr>
        <p:spPr>
          <a:xfrm>
            <a:off x="498720" y="6768920"/>
            <a:ext cx="9598200" cy="9681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</a:lstStyle>
          <a:p/>
        </p:txBody>
      </p:sp>
      <p:sp>
        <p:nvSpPr>
          <p:cNvPr id="100" name="Google Shape;100;p22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hasCustomPrompt="1" type="title"/>
          </p:nvPr>
        </p:nvSpPr>
        <p:spPr>
          <a:xfrm>
            <a:off x="498720" y="1769800"/>
            <a:ext cx="13632900" cy="3141600"/>
          </a:xfrm>
          <a:prstGeom prst="rect">
            <a:avLst/>
          </a:prstGeom>
        </p:spPr>
        <p:txBody>
          <a:bodyPr anchorCtr="0" anchor="b" bIns="146275" lIns="146275" spcFirstLastPara="1" rIns="146275" wrap="square" tIns="146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9pPr>
          </a:lstStyle>
          <a:p>
            <a:r>
              <a:t>xx%</a:t>
            </a:r>
          </a:p>
        </p:txBody>
      </p:sp>
      <p:sp>
        <p:nvSpPr>
          <p:cNvPr id="103" name="Google Shape;103;p23"/>
          <p:cNvSpPr txBox="1"/>
          <p:nvPr>
            <p:ph idx="1" type="body"/>
          </p:nvPr>
        </p:nvSpPr>
        <p:spPr>
          <a:xfrm>
            <a:off x="498720" y="5043560"/>
            <a:ext cx="13632900" cy="20814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412750" lvl="0" marL="457200" algn="ctr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 algn="ctr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algn="ctr"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algn="ctr"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algn="ctr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algn="ctr"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algn="ctr"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algn="ctr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algn="ctr">
              <a:spcBef>
                <a:spcPts val="2600"/>
              </a:spcBef>
              <a:spcAft>
                <a:spcPts val="26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104" name="Google Shape;104;p23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2" name="Google Shape;2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4" name="Google Shape;24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4" name="Google Shape;34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7" name="Google Shape;3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9" name="Google Shape;39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2" name="Google Shape;4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4" name="Google Shape;44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4" name="Google Shape;54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45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34100" lIns="134100" spcFirstLastPara="1" rIns="134100" wrap="square" tIns="134100">
            <a:noAutofit/>
          </a:bodyPr>
          <a:lstStyle>
            <a:lvl1pPr lvl="0" algn="r">
              <a:buNone/>
              <a:defRPr sz="1900">
                <a:solidFill>
                  <a:schemeClr val="tx1"/>
                </a:solidFill>
              </a:defRPr>
            </a:lvl1pPr>
            <a:lvl2pPr lvl="1" algn="r">
              <a:buNone/>
              <a:defRPr sz="1900">
                <a:solidFill>
                  <a:schemeClr val="tx1"/>
                </a:solidFill>
              </a:defRPr>
            </a:lvl2pPr>
            <a:lvl3pPr lvl="2" algn="r">
              <a:buNone/>
              <a:defRPr sz="1900">
                <a:solidFill>
                  <a:schemeClr val="tx1"/>
                </a:solidFill>
              </a:defRPr>
            </a:lvl3pPr>
            <a:lvl4pPr lvl="3" algn="r">
              <a:buNone/>
              <a:defRPr sz="1900">
                <a:solidFill>
                  <a:schemeClr val="tx1"/>
                </a:solidFill>
              </a:defRPr>
            </a:lvl4pPr>
            <a:lvl5pPr lvl="4" algn="r">
              <a:buNone/>
              <a:defRPr sz="1900">
                <a:solidFill>
                  <a:schemeClr val="tx1"/>
                </a:solidFill>
              </a:defRPr>
            </a:lvl5pPr>
            <a:lvl6pPr lvl="5" algn="r">
              <a:buNone/>
              <a:defRPr sz="1900">
                <a:solidFill>
                  <a:schemeClr val="tx1"/>
                </a:solidFill>
              </a:defRPr>
            </a:lvl6pPr>
            <a:lvl7pPr lvl="6" algn="r">
              <a:buNone/>
              <a:defRPr sz="1900">
                <a:solidFill>
                  <a:schemeClr val="tx1"/>
                </a:solidFill>
              </a:defRPr>
            </a:lvl7pPr>
            <a:lvl8pPr lvl="7" algn="r">
              <a:buNone/>
              <a:defRPr sz="1900">
                <a:solidFill>
                  <a:schemeClr val="tx1"/>
                </a:solidFill>
              </a:defRPr>
            </a:lvl8pPr>
            <a:lvl9pPr lvl="8" algn="r">
              <a:buNone/>
              <a:defRPr sz="1900">
                <a:solidFill>
                  <a:schemeClr val="tx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498720" y="712040"/>
            <a:ext cx="13632900" cy="9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4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498720" y="1843960"/>
            <a:ext cx="13632900" cy="54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412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Char char="●"/>
              <a:defRPr sz="2900">
                <a:solidFill>
                  <a:schemeClr val="dk2"/>
                </a:solidFill>
              </a:defRPr>
            </a:lvl1pPr>
            <a:lvl2pPr indent="-368300" lvl="1" marL="9144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2pPr>
            <a:lvl3pPr indent="-368300" lvl="2" marL="13716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3pPr>
            <a:lvl4pPr indent="-368300" lvl="3" marL="18288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 sz="2200">
                <a:solidFill>
                  <a:schemeClr val="dk2"/>
                </a:solidFill>
              </a:defRPr>
            </a:lvl4pPr>
            <a:lvl5pPr indent="-368300" lvl="4" marL="22860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5pPr>
            <a:lvl6pPr indent="-368300" lvl="5" marL="27432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6pPr>
            <a:lvl7pPr indent="-368300" lvl="6" marL="32004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 sz="2200">
                <a:solidFill>
                  <a:schemeClr val="dk2"/>
                </a:solidFill>
              </a:defRPr>
            </a:lvl7pPr>
            <a:lvl8pPr indent="-368300" lvl="7" marL="365760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 sz="2200">
                <a:solidFill>
                  <a:schemeClr val="dk2"/>
                </a:solidFill>
              </a:defRPr>
            </a:lvl8pPr>
            <a:lvl9pPr indent="-368300" lvl="8" marL="4114800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Clr>
                <a:schemeClr val="dk2"/>
              </a:buClr>
              <a:buSzPts val="2200"/>
              <a:buChar char="■"/>
              <a:defRPr sz="2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9.png"/><Relationship Id="rId5" Type="http://schemas.openxmlformats.org/officeDocument/2006/relationships/image" Target="../media/image27.png"/><Relationship Id="rId6" Type="http://schemas.openxmlformats.org/officeDocument/2006/relationships/image" Target="../media/image32.png"/><Relationship Id="rId7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3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kaggle.com/datasets/bismasajjad/global-ai-job-market-and-salary-trends-2025" TargetMode="External"/><Relationship Id="rId4" Type="http://schemas.openxmlformats.org/officeDocument/2006/relationships/image" Target="../media/image1.png"/><Relationship Id="rId9" Type="http://schemas.openxmlformats.org/officeDocument/2006/relationships/image" Target="../media/image12.png"/><Relationship Id="rId5" Type="http://schemas.openxmlformats.org/officeDocument/2006/relationships/image" Target="../media/image31.png"/><Relationship Id="rId6" Type="http://schemas.openxmlformats.org/officeDocument/2006/relationships/image" Target="../media/image33.png"/><Relationship Id="rId7" Type="http://schemas.openxmlformats.org/officeDocument/2006/relationships/hyperlink" Target="https://mlsalairespredictions-mg3mrvnyju2rxfqdmwhqfv.streamlit.app/" TargetMode="External"/><Relationship Id="rId8" Type="http://schemas.openxmlformats.org/officeDocument/2006/relationships/image" Target="../media/image3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34.png"/><Relationship Id="rId5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TAdbUmFk8hEYYrbVJLNQtLmPVgxbuXuF/view" TargetMode="External"/><Relationship Id="rId4" Type="http://schemas.openxmlformats.org/officeDocument/2006/relationships/image" Target="../media/image36.jpg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1.png"/><Relationship Id="rId6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1.png"/><Relationship Id="rId6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1.png"/><Relationship Id="rId6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26.png"/><Relationship Id="rId5" Type="http://schemas.openxmlformats.org/officeDocument/2006/relationships/image" Target="../media/image1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khPr2xTuh0Nh9rwGu4hDcSNO2bAyrSpL/view" TargetMode="External"/><Relationship Id="rId4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9" Type="http://schemas.openxmlformats.org/officeDocument/2006/relationships/image" Target="../media/image24.jpg"/><Relationship Id="rId5" Type="http://schemas.openxmlformats.org/officeDocument/2006/relationships/image" Target="../media/image16.png"/><Relationship Id="rId6" Type="http://schemas.openxmlformats.org/officeDocument/2006/relationships/image" Target="../media/image18.png"/><Relationship Id="rId7" Type="http://schemas.openxmlformats.org/officeDocument/2006/relationships/image" Target="../media/image20.png"/><Relationship Id="rId8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22.png"/><Relationship Id="rId6" Type="http://schemas.openxmlformats.org/officeDocument/2006/relationships/image" Target="../media/image25.png"/><Relationship Id="rId7" Type="http://schemas.openxmlformats.org/officeDocument/2006/relationships/image" Target="../media/image21.png"/><Relationship Id="rId8" Type="http://schemas.openxmlformats.org/officeDocument/2006/relationships/image" Target="../media/image3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5"/>
          <p:cNvSpPr txBox="1"/>
          <p:nvPr>
            <p:ph type="ctrTitle"/>
          </p:nvPr>
        </p:nvSpPr>
        <p:spPr>
          <a:xfrm>
            <a:off x="2748960" y="1386828"/>
            <a:ext cx="103650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</a:pPr>
            <a:r>
              <a:rPr lang="en-US" sz="4400">
                <a:solidFill>
                  <a:srgbClr val="0E3449"/>
                </a:solidFill>
                <a:latin typeface="Sora Medium"/>
                <a:ea typeface="Sora Medium"/>
                <a:cs typeface="Sora Medium"/>
                <a:sym typeface="Sora Medium"/>
              </a:rPr>
              <a:t>Data Analyst FullStack</a:t>
            </a:r>
            <a:endParaRPr sz="4400">
              <a:solidFill>
                <a:srgbClr val="0E3449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pic>
        <p:nvPicPr>
          <p:cNvPr id="112" name="Google Shape;11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1200" y="1273480"/>
            <a:ext cx="1153640" cy="12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5"/>
          <p:cNvSpPr txBox="1"/>
          <p:nvPr>
            <p:ph type="ctrTitle"/>
          </p:nvPr>
        </p:nvSpPr>
        <p:spPr>
          <a:xfrm>
            <a:off x="1351200" y="3092700"/>
            <a:ext cx="10555800" cy="27255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</a:pPr>
            <a:r>
              <a:rPr lang="en-US" sz="5600">
                <a:solidFill>
                  <a:srgbClr val="0E3449"/>
                </a:solidFill>
                <a:latin typeface="Sora Medium"/>
                <a:ea typeface="Sora Medium"/>
                <a:cs typeface="Sora Medium"/>
                <a:sym typeface="Sora Medium"/>
              </a:rPr>
              <a:t>Groupe 1</a:t>
            </a:r>
            <a:r>
              <a:rPr lang="en-US" sz="5600">
                <a:solidFill>
                  <a:srgbClr val="0E3449"/>
                </a:solidFill>
                <a:latin typeface="Sora Medium"/>
                <a:ea typeface="Sora Medium"/>
                <a:cs typeface="Sora Medium"/>
                <a:sym typeface="Sora Medium"/>
              </a:rPr>
              <a:t> </a:t>
            </a:r>
            <a:r>
              <a:rPr lang="en-US" sz="5600">
                <a:solidFill>
                  <a:srgbClr val="0E3449"/>
                </a:solidFill>
                <a:latin typeface="Sora Medium"/>
                <a:ea typeface="Sora Medium"/>
                <a:cs typeface="Sora Medium"/>
                <a:sym typeface="Sora Medium"/>
              </a:rPr>
              <a:t>- </a:t>
            </a:r>
            <a:br>
              <a:rPr lang="en-US" sz="5600">
                <a:solidFill>
                  <a:srgbClr val="0E3449"/>
                </a:solidFill>
                <a:latin typeface="Sora Medium"/>
                <a:ea typeface="Sora Medium"/>
                <a:cs typeface="Sora Medium"/>
                <a:sym typeface="Sora Medium"/>
              </a:rPr>
            </a:br>
            <a:r>
              <a:rPr lang="en-US" sz="5600">
                <a:solidFill>
                  <a:srgbClr val="0E3449"/>
                </a:solidFill>
                <a:latin typeface="Sora Medium"/>
                <a:ea typeface="Sora Medium"/>
                <a:cs typeface="Sora Medium"/>
                <a:sym typeface="Sora Medium"/>
              </a:rPr>
              <a:t>Etude des offres d’emploi dans la Data</a:t>
            </a:r>
            <a:endParaRPr sz="5600">
              <a:solidFill>
                <a:srgbClr val="0E3449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sp>
        <p:nvSpPr>
          <p:cNvPr id="114" name="Google Shape;114;p25"/>
          <p:cNvSpPr txBox="1"/>
          <p:nvPr>
            <p:ph idx="12" type="sldNum"/>
          </p:nvPr>
        </p:nvSpPr>
        <p:spPr>
          <a:xfrm>
            <a:off x="6190208" y="7599897"/>
            <a:ext cx="877800" cy="629700"/>
          </a:xfrm>
          <a:prstGeom prst="rect">
            <a:avLst/>
          </a:prstGeom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4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F29FC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Zoom sur France Travail : 149 offres via API</a:t>
            </a:r>
            <a:endParaRPr sz="3400"/>
          </a:p>
        </p:txBody>
      </p:sp>
      <p:grpSp>
        <p:nvGrpSpPr>
          <p:cNvPr id="243" name="Google Shape;243;p34"/>
          <p:cNvGrpSpPr/>
          <p:nvPr/>
        </p:nvGrpSpPr>
        <p:grpSpPr>
          <a:xfrm>
            <a:off x="1724025" y="1901550"/>
            <a:ext cx="11610975" cy="5307675"/>
            <a:chOff x="1724025" y="1901550"/>
            <a:chExt cx="11610975" cy="5307675"/>
          </a:xfrm>
        </p:grpSpPr>
        <p:pic>
          <p:nvPicPr>
            <p:cNvPr id="244" name="Google Shape;244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24025" y="4598775"/>
              <a:ext cx="3663650" cy="1973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5" name="Google Shape;245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467498" y="1901550"/>
              <a:ext cx="6867502" cy="5307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6" name="Google Shape;246;p3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327863" y="2466975"/>
              <a:ext cx="2455973" cy="164686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47" name="Google Shape;247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4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10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5"/>
          <p:cNvSpPr/>
          <p:nvPr/>
        </p:nvSpPr>
        <p:spPr>
          <a:xfrm>
            <a:off x="12416875" y="7426250"/>
            <a:ext cx="2147700" cy="7128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5"/>
          <p:cNvSpPr txBox="1"/>
          <p:nvPr/>
        </p:nvSpPr>
        <p:spPr>
          <a:xfrm>
            <a:off x="10272452" y="4221986"/>
            <a:ext cx="19269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78850" lIns="78850" spcFirstLastPara="1" rIns="78850" wrap="square" tIns="78850">
            <a:spAutoFit/>
          </a:bodyPr>
          <a:lstStyle/>
          <a:p>
            <a:pPr indent="0" lvl="0" marL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20">
              <a:solidFill>
                <a:schemeClr val="lt1"/>
              </a:solidFill>
            </a:endParaRPr>
          </a:p>
        </p:txBody>
      </p:sp>
      <p:pic>
        <p:nvPicPr>
          <p:cNvPr id="256" name="Google Shape;25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5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F29FC4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Ce que révèle l’échantillon France Travail</a:t>
            </a:r>
            <a:endParaRPr sz="3400"/>
          </a:p>
        </p:txBody>
      </p:sp>
      <p:grpSp>
        <p:nvGrpSpPr>
          <p:cNvPr id="258" name="Google Shape;258;p35"/>
          <p:cNvGrpSpPr/>
          <p:nvPr/>
        </p:nvGrpSpPr>
        <p:grpSpPr>
          <a:xfrm>
            <a:off x="3508688" y="1973350"/>
            <a:ext cx="9674322" cy="3786387"/>
            <a:chOff x="3508688" y="1973350"/>
            <a:chExt cx="9674322" cy="3786387"/>
          </a:xfrm>
        </p:grpSpPr>
        <p:sp>
          <p:nvSpPr>
            <p:cNvPr id="259" name="Google Shape;259;p35"/>
            <p:cNvSpPr/>
            <p:nvPr/>
          </p:nvSpPr>
          <p:spPr>
            <a:xfrm>
              <a:off x="3508688" y="2045752"/>
              <a:ext cx="212400" cy="212400"/>
            </a:xfrm>
            <a:prstGeom prst="ellipse">
              <a:avLst/>
            </a:prstGeom>
            <a:solidFill>
              <a:srgbClr val="F29FC4"/>
            </a:solidFill>
            <a:ln cap="flat" cmpd="sng" w="80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76975" lIns="76975" spcFirstLastPara="1" rIns="76975" wrap="square" tIns="769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78"/>
            </a:p>
          </p:txBody>
        </p:sp>
        <p:sp>
          <p:nvSpPr>
            <p:cNvPr id="260" name="Google Shape;260;p35"/>
            <p:cNvSpPr/>
            <p:nvPr/>
          </p:nvSpPr>
          <p:spPr>
            <a:xfrm>
              <a:off x="3508688" y="3440435"/>
              <a:ext cx="212400" cy="212400"/>
            </a:xfrm>
            <a:prstGeom prst="ellipse">
              <a:avLst/>
            </a:prstGeom>
            <a:solidFill>
              <a:srgbClr val="F29FC4"/>
            </a:solidFill>
            <a:ln cap="flat" cmpd="sng" w="80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76975" lIns="76975" spcFirstLastPara="1" rIns="76975" wrap="square" tIns="769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78"/>
            </a:p>
          </p:txBody>
        </p:sp>
        <p:sp>
          <p:nvSpPr>
            <p:cNvPr id="261" name="Google Shape;261;p35"/>
            <p:cNvSpPr/>
            <p:nvPr/>
          </p:nvSpPr>
          <p:spPr>
            <a:xfrm>
              <a:off x="3508688" y="4854029"/>
              <a:ext cx="212400" cy="212400"/>
            </a:xfrm>
            <a:prstGeom prst="ellipse">
              <a:avLst/>
            </a:prstGeom>
            <a:solidFill>
              <a:srgbClr val="F29FC4"/>
            </a:solidFill>
            <a:ln cap="flat" cmpd="sng" w="80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76975" lIns="76975" spcFirstLastPara="1" rIns="76975" wrap="square" tIns="769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78"/>
            </a:p>
          </p:txBody>
        </p:sp>
        <p:grpSp>
          <p:nvGrpSpPr>
            <p:cNvPr id="262" name="Google Shape;262;p35"/>
            <p:cNvGrpSpPr/>
            <p:nvPr/>
          </p:nvGrpSpPr>
          <p:grpSpPr>
            <a:xfrm>
              <a:off x="3872210" y="1973350"/>
              <a:ext cx="9310800" cy="3786387"/>
              <a:chOff x="3872210" y="1973350"/>
              <a:chExt cx="9310800" cy="3786387"/>
            </a:xfrm>
          </p:grpSpPr>
          <p:sp>
            <p:nvSpPr>
              <p:cNvPr id="263" name="Google Shape;263;p35"/>
              <p:cNvSpPr/>
              <p:nvPr/>
            </p:nvSpPr>
            <p:spPr>
              <a:xfrm>
                <a:off x="3872210" y="1973350"/>
                <a:ext cx="9310800" cy="59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rPr b="1" lang="en-US" sz="2525">
                    <a:solidFill>
                      <a:srgbClr val="E0D6DE"/>
                    </a:solidFill>
                    <a:latin typeface="Lexend"/>
                    <a:ea typeface="Lexend"/>
                    <a:cs typeface="Lexend"/>
                    <a:sym typeface="Lexend"/>
                  </a:rPr>
                  <a:t>COMPETENCES : des incohérences notables</a:t>
                </a:r>
                <a:endParaRPr b="1" i="0" sz="2525" u="none" cap="none" strike="noStrike"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264" name="Google Shape;264;p35"/>
              <p:cNvSpPr/>
              <p:nvPr/>
            </p:nvSpPr>
            <p:spPr>
              <a:xfrm>
                <a:off x="4222347" y="2570160"/>
                <a:ext cx="6836400" cy="38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rPr lang="en-US" sz="1683">
                    <a:solidFill>
                      <a:srgbClr val="E0D6DE"/>
                    </a:solidFill>
                    <a:latin typeface="Lexend"/>
                    <a:ea typeface="Lexend"/>
                    <a:cs typeface="Lexend"/>
                    <a:sym typeface="Lexend"/>
                  </a:rPr>
                  <a:t>France Travail : Excel en tête (62%), SQL en retrait</a:t>
                </a:r>
                <a:endParaRPr i="0" sz="1683" u="none" cap="none" strike="noStrike"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265" name="Google Shape;265;p35"/>
              <p:cNvSpPr/>
              <p:nvPr/>
            </p:nvSpPr>
            <p:spPr>
              <a:xfrm>
                <a:off x="4048605" y="4781627"/>
                <a:ext cx="5034000" cy="38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926"/>
                  <a:buFont typeface="Arial"/>
                  <a:buNone/>
                </a:pPr>
                <a:r>
                  <a:t/>
                </a:r>
                <a:endParaRPr b="1" i="0" sz="1557" u="none" cap="none" strike="noStrike"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266" name="Google Shape;266;p35"/>
              <p:cNvSpPr/>
              <p:nvPr/>
            </p:nvSpPr>
            <p:spPr>
              <a:xfrm>
                <a:off x="3872210" y="3368033"/>
                <a:ext cx="9310800" cy="59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rPr b="1" lang="en-US" sz="2525">
                    <a:solidFill>
                      <a:srgbClr val="E0D6DE"/>
                    </a:solidFill>
                    <a:latin typeface="Lexend"/>
                    <a:ea typeface="Lexend"/>
                    <a:cs typeface="Lexend"/>
                    <a:sym typeface="Lexend"/>
                  </a:rPr>
                  <a:t>SALAIRES : des chiffres déconnectés</a:t>
                </a:r>
                <a:endParaRPr b="1" sz="2525">
                  <a:solidFill>
                    <a:srgbClr val="E0D6DE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t/>
                </a:r>
                <a:endParaRPr b="1" sz="2525">
                  <a:solidFill>
                    <a:srgbClr val="E0D6DE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267" name="Google Shape;267;p35"/>
              <p:cNvSpPr/>
              <p:nvPr/>
            </p:nvSpPr>
            <p:spPr>
              <a:xfrm>
                <a:off x="4222347" y="3964844"/>
                <a:ext cx="5366400" cy="38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rPr lang="en-US" sz="1683">
                    <a:solidFill>
                      <a:srgbClr val="E0D6DE"/>
                    </a:solidFill>
                    <a:latin typeface="Lexend"/>
                    <a:ea typeface="Lexend"/>
                    <a:cs typeface="Lexend"/>
                    <a:sym typeface="Lexend"/>
                  </a:rPr>
                  <a:t>52,30 % moins élevé que le salaire mondial</a:t>
                </a:r>
                <a:endParaRPr sz="1683">
                  <a:solidFill>
                    <a:srgbClr val="E0D6DE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t/>
                </a:r>
                <a:endParaRPr b="1" sz="1683">
                  <a:solidFill>
                    <a:srgbClr val="E0D6DE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268" name="Google Shape;268;p35"/>
              <p:cNvSpPr/>
              <p:nvPr/>
            </p:nvSpPr>
            <p:spPr>
              <a:xfrm>
                <a:off x="3872210" y="4781627"/>
                <a:ext cx="9310800" cy="596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rPr b="1" lang="en-US" sz="2525">
                    <a:solidFill>
                      <a:srgbClr val="E0D6DE"/>
                    </a:solidFill>
                    <a:latin typeface="Lexend"/>
                    <a:ea typeface="Lexend"/>
                    <a:cs typeface="Lexend"/>
                    <a:sym typeface="Lexend"/>
                  </a:rPr>
                  <a:t>OFFRES : une présence limitée sur le marché de l’emploi</a:t>
                </a:r>
                <a:endParaRPr b="1" sz="2525">
                  <a:solidFill>
                    <a:srgbClr val="E0D6DE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t/>
                </a:r>
                <a:endParaRPr b="1" sz="2525">
                  <a:solidFill>
                    <a:srgbClr val="E0D6DE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  <p:sp>
            <p:nvSpPr>
              <p:cNvPr id="269" name="Google Shape;269;p35"/>
              <p:cNvSpPr/>
              <p:nvPr/>
            </p:nvSpPr>
            <p:spPr>
              <a:xfrm>
                <a:off x="4222347" y="5378437"/>
                <a:ext cx="7544700" cy="38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rPr lang="en-US" sz="1683">
                    <a:solidFill>
                      <a:srgbClr val="E0D6DE"/>
                    </a:solidFill>
                    <a:latin typeface="Lexend"/>
                    <a:ea typeface="Lexend"/>
                    <a:cs typeface="Lexend"/>
                    <a:sym typeface="Lexend"/>
                  </a:rPr>
                  <a:t>Seulement 1 offre sur 5 passe par France Travail</a:t>
                </a:r>
                <a:endParaRPr sz="1683">
                  <a:solidFill>
                    <a:srgbClr val="E0D6DE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  <a:p>
                <a:pPr indent="0" lvl="0" marL="0" marR="0" rtl="0" algn="l">
                  <a:lnSpc>
                    <a:spcPct val="162857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0D6DE"/>
                  </a:buClr>
                  <a:buSzPts val="1473"/>
                  <a:buFont typeface="Noto Sans TC"/>
                  <a:buNone/>
                </a:pPr>
                <a:r>
                  <a:t/>
                </a:r>
                <a:endParaRPr b="1" sz="1683">
                  <a:solidFill>
                    <a:srgbClr val="E0D6DE"/>
                  </a:solidFill>
                  <a:latin typeface="Lexend"/>
                  <a:ea typeface="Lexend"/>
                  <a:cs typeface="Lexend"/>
                  <a:sym typeface="Lexend"/>
                </a:endParaRPr>
              </a:p>
            </p:txBody>
          </p:sp>
        </p:grpSp>
      </p:grpSp>
      <p:pic>
        <p:nvPicPr>
          <p:cNvPr id="270" name="Google Shape;27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202806">
            <a:off x="1002287" y="5440356"/>
            <a:ext cx="1752052" cy="175206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5"/>
          <p:cNvSpPr/>
          <p:nvPr/>
        </p:nvSpPr>
        <p:spPr>
          <a:xfrm>
            <a:off x="2806450" y="6441600"/>
            <a:ext cx="100314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77"/>
              <a:buFont typeface="Noto Sans TC"/>
              <a:buNone/>
            </a:pPr>
            <a:r>
              <a:rPr b="1" lang="en-US" sz="2702">
                <a:solidFill>
                  <a:srgbClr val="E7C6CF"/>
                </a:solidFill>
                <a:latin typeface="Lexend"/>
                <a:ea typeface="Lexend"/>
                <a:cs typeface="Lexend"/>
                <a:sym typeface="Lexend"/>
              </a:rPr>
              <a:t>Offres mal calibrées, mal positionnées, peu compétitives</a:t>
            </a:r>
            <a:endParaRPr b="1" sz="2702">
              <a:solidFill>
                <a:srgbClr val="E7C6CF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577"/>
              <a:buFont typeface="Noto Sans TC"/>
              <a:buNone/>
            </a:pPr>
            <a:r>
              <a:t/>
            </a:r>
            <a:endParaRPr b="1" sz="2702">
              <a:solidFill>
                <a:srgbClr val="E0D6DE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11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/>
          <p:nvPr/>
        </p:nvSpPr>
        <p:spPr>
          <a:xfrm>
            <a:off x="2366625" y="2850900"/>
            <a:ext cx="9087600" cy="2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b="1" lang="en-US" sz="2350" u="sng">
                <a:solidFill>
                  <a:srgbClr val="97B8FF"/>
                </a:solidFill>
                <a:latin typeface="Sora"/>
                <a:ea typeface="Sora"/>
                <a:cs typeface="Sora"/>
                <a:sym typeface="Sora"/>
              </a:rPr>
              <a:t>Objectif </a:t>
            </a:r>
            <a:r>
              <a:rPr b="1" lang="en-US" sz="2350">
                <a:solidFill>
                  <a:srgbClr val="97B8FF"/>
                </a:solidFill>
                <a:latin typeface="Sora"/>
                <a:ea typeface="Sora"/>
                <a:cs typeface="Sora"/>
                <a:sym typeface="Sora"/>
              </a:rPr>
              <a:t>: </a:t>
            </a:r>
            <a:endParaRPr b="1" sz="2350">
              <a:solidFill>
                <a:srgbClr val="97B8FF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2350">
                <a:solidFill>
                  <a:srgbClr val="E0D6DE"/>
                </a:solidFill>
                <a:latin typeface="Sora"/>
                <a:ea typeface="Sora"/>
                <a:cs typeface="Sora"/>
                <a:sym typeface="Sora"/>
              </a:rPr>
              <a:t>Mettre en place un modèle de Machine Learning capable de prédire le salaire à partir de caractéristiques issues des offres d’emploi dans les métiers de la Data.</a:t>
            </a:r>
            <a:endParaRPr sz="1750">
              <a:solidFill>
                <a:srgbClr val="E0D6DE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80" name="Google Shape;280;p36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E1010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Prédiction salariale : vers des offres plus cohérentes</a:t>
            </a:r>
            <a:endParaRPr sz="3400"/>
          </a:p>
        </p:txBody>
      </p:sp>
      <p:pic>
        <p:nvPicPr>
          <p:cNvPr id="281" name="Google Shape;28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 txBox="1"/>
          <p:nvPr/>
        </p:nvSpPr>
        <p:spPr>
          <a:xfrm>
            <a:off x="3808800" y="5903500"/>
            <a:ext cx="6289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50" u="sng">
                <a:solidFill>
                  <a:srgbClr val="E0D6DE"/>
                </a:solidFill>
                <a:latin typeface="Sora"/>
                <a:ea typeface="Sora"/>
                <a:cs typeface="Sora"/>
                <a:sym typeface="Sora"/>
              </a:rPr>
              <a:t>U</a:t>
            </a:r>
            <a:r>
              <a:rPr lang="en-US" sz="2350" u="sng">
                <a:solidFill>
                  <a:srgbClr val="E0D6DE"/>
                </a:solidFill>
                <a:latin typeface="Sora"/>
                <a:ea typeface="Sora"/>
                <a:cs typeface="Sora"/>
                <a:sym typeface="Sora"/>
              </a:rPr>
              <a:t>ne question clé pour les directions RH</a:t>
            </a:r>
            <a:endParaRPr/>
          </a:p>
        </p:txBody>
      </p:sp>
      <p:pic>
        <p:nvPicPr>
          <p:cNvPr id="283" name="Google Shape;28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6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12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"/>
          <p:cNvSpPr/>
          <p:nvPr/>
        </p:nvSpPr>
        <p:spPr>
          <a:xfrm>
            <a:off x="1254450" y="2762813"/>
            <a:ext cx="2436300" cy="783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86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3150" lIns="83150" spcFirstLastPara="1" rIns="83150" wrap="square" tIns="8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73">
                <a:latin typeface="Sora"/>
                <a:ea typeface="Sora"/>
                <a:cs typeface="Sora"/>
                <a:sym typeface="Sora"/>
              </a:rPr>
              <a:t>Salaires dans le secteur de l'IA en 2025</a:t>
            </a:r>
            <a:endParaRPr sz="1273"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1" name="Google Shape;291;p37"/>
          <p:cNvSpPr txBox="1"/>
          <p:nvPr/>
        </p:nvSpPr>
        <p:spPr>
          <a:xfrm>
            <a:off x="1254450" y="3851400"/>
            <a:ext cx="41427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83150" lIns="83150" spcFirstLastPara="1" rIns="83150" wrap="square" tIns="83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73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Source : </a:t>
            </a:r>
            <a:r>
              <a:rPr b="1" lang="en-US" sz="1273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Kaggle</a:t>
            </a:r>
            <a:r>
              <a:rPr lang="en-US" sz="1273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br>
              <a:rPr lang="en-US" sz="1273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</a:br>
            <a:r>
              <a:rPr i="1" lang="en-US" sz="1350" u="sng">
                <a:solidFill>
                  <a:srgbClr val="97B8FF"/>
                </a:solidFill>
                <a:latin typeface="Sora"/>
                <a:ea typeface="Sora"/>
                <a:cs typeface="Sora"/>
                <a:sym typeface="Sor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Global AI Job Market &amp; Salary Trends 2025</a:t>
            </a:r>
            <a:endParaRPr sz="1273">
              <a:solidFill>
                <a:srgbClr val="97B8FF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73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cxnSp>
        <p:nvCxnSpPr>
          <p:cNvPr id="292" name="Google Shape;292;p37"/>
          <p:cNvCxnSpPr/>
          <p:nvPr/>
        </p:nvCxnSpPr>
        <p:spPr>
          <a:xfrm>
            <a:off x="3843150" y="3154313"/>
            <a:ext cx="2445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93" name="Google Shape;293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7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E1010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Préparation du modèle prédictif</a:t>
            </a:r>
            <a:endParaRPr sz="3400">
              <a:solidFill>
                <a:schemeClr val="lt1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pic>
        <p:nvPicPr>
          <p:cNvPr id="295" name="Google Shape;295;p37" title="Dataiku_logo_white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6638" y="2530510"/>
            <a:ext cx="2354924" cy="1247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7"/>
          <p:cNvSpPr txBox="1"/>
          <p:nvPr/>
        </p:nvSpPr>
        <p:spPr>
          <a:xfrm>
            <a:off x="6298750" y="3776101"/>
            <a:ext cx="20307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83150" lIns="83150" spcFirstLastPara="1" rIns="83150" wrap="square" tIns="8315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73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Collecte &amp; nettoyage</a:t>
            </a:r>
            <a:endParaRPr b="1" sz="1273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73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Préparation</a:t>
            </a:r>
            <a:endParaRPr b="1" sz="1273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73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Modèle prédictif</a:t>
            </a:r>
            <a:endParaRPr b="1" sz="1273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73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97" name="Google Shape;297;p37"/>
          <p:cNvGrpSpPr/>
          <p:nvPr/>
        </p:nvGrpSpPr>
        <p:grpSpPr>
          <a:xfrm>
            <a:off x="11243163" y="2530488"/>
            <a:ext cx="2132782" cy="2036675"/>
            <a:chOff x="11243163" y="2530488"/>
            <a:chExt cx="2132782" cy="2036675"/>
          </a:xfrm>
        </p:grpSpPr>
        <p:pic>
          <p:nvPicPr>
            <p:cNvPr id="298" name="Google Shape;298;p3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1243163" y="2530488"/>
              <a:ext cx="2132782" cy="1247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9" name="Google Shape;299;p37"/>
            <p:cNvSpPr txBox="1"/>
            <p:nvPr/>
          </p:nvSpPr>
          <p:spPr>
            <a:xfrm>
              <a:off x="11294213" y="3851363"/>
              <a:ext cx="2030700" cy="71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83150" lIns="83150" spcFirstLastPara="1" rIns="83150" wrap="square" tIns="83150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73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Intégration modèle</a:t>
              </a:r>
              <a:endParaRPr b="1" sz="1273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73" u="sng">
                  <a:solidFill>
                    <a:srgbClr val="97B8FF"/>
                  </a:solidFill>
                  <a:latin typeface="Sora"/>
                  <a:ea typeface="Sora"/>
                  <a:cs typeface="Sora"/>
                  <a:sym typeface="Sora"/>
                  <a:hlinkClick r:id="rId7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Dashboard</a:t>
              </a:r>
              <a:endParaRPr b="1" sz="1273">
                <a:solidFill>
                  <a:srgbClr val="97B8FF"/>
                </a:solidFill>
                <a:latin typeface="Sora"/>
                <a:ea typeface="Sora"/>
                <a:cs typeface="Sora"/>
                <a:sym typeface="Sor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73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cxnSp>
        <p:nvCxnSpPr>
          <p:cNvPr id="300" name="Google Shape;300;p37"/>
          <p:cNvCxnSpPr/>
          <p:nvPr/>
        </p:nvCxnSpPr>
        <p:spPr>
          <a:xfrm>
            <a:off x="8644413" y="3154288"/>
            <a:ext cx="2445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01" name="Google Shape;301;p37" title="FlowDataiku_ML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608450" y="5808723"/>
            <a:ext cx="7413499" cy="175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2" name="Google Shape;302;p37"/>
          <p:cNvCxnSpPr/>
          <p:nvPr/>
        </p:nvCxnSpPr>
        <p:spPr>
          <a:xfrm flipH="1">
            <a:off x="7312650" y="4863800"/>
            <a:ext cx="5100" cy="760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03" name="Google Shape;303;p3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7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13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8"/>
          <p:cNvSpPr/>
          <p:nvPr/>
        </p:nvSpPr>
        <p:spPr>
          <a:xfrm>
            <a:off x="2552997" y="2142050"/>
            <a:ext cx="9524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750"/>
              <a:buFont typeface="Noto Sans TC"/>
              <a:buNone/>
            </a:pPr>
            <a:r>
              <a:rPr lang="en-US" sz="1750">
                <a:solidFill>
                  <a:srgbClr val="E0D6DE"/>
                </a:solidFill>
                <a:latin typeface="Sora"/>
                <a:ea typeface="Sora"/>
                <a:cs typeface="Sora"/>
                <a:sym typeface="Sora"/>
              </a:rPr>
              <a:t>Méthodologie du</a:t>
            </a:r>
            <a:r>
              <a:rPr i="0" lang="en-US" sz="1750" u="none" cap="none" strike="noStrike">
                <a:solidFill>
                  <a:srgbClr val="E0D6DE"/>
                </a:solidFill>
                <a:latin typeface="Sora"/>
                <a:ea typeface="Sora"/>
                <a:cs typeface="Sora"/>
                <a:sym typeface="Sora"/>
              </a:rPr>
              <a:t> modèle de machine learning pour prédire le salaire d'un candidat.</a:t>
            </a:r>
            <a:endParaRPr i="0" sz="1750" u="none" cap="none" strike="noStrike"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11" name="Google Shape;311;p38"/>
          <p:cNvSpPr/>
          <p:nvPr/>
        </p:nvSpPr>
        <p:spPr>
          <a:xfrm>
            <a:off x="9638550" y="5130850"/>
            <a:ext cx="2633700" cy="10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00"/>
              <a:buFont typeface="Sora Medium"/>
              <a:buChar char="-"/>
            </a:pPr>
            <a:r>
              <a:rPr lang="en-US" sz="18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Random Forest</a:t>
            </a:r>
            <a:endParaRPr sz="1800">
              <a:solidFill>
                <a:srgbClr val="E0D6DE"/>
              </a:solidFill>
              <a:latin typeface="Sora Medium"/>
              <a:ea typeface="Sora Medium"/>
              <a:cs typeface="Sora Medium"/>
              <a:sym typeface="Sora Medium"/>
            </a:endParaRPr>
          </a:p>
          <a:p>
            <a:pPr indent="-3429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00"/>
              <a:buFont typeface="Sora Medium"/>
              <a:buChar char="-"/>
            </a:pPr>
            <a:r>
              <a:rPr lang="en-US" sz="18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XGBoost</a:t>
            </a:r>
            <a:endParaRPr sz="1800">
              <a:solidFill>
                <a:srgbClr val="E0D6DE"/>
              </a:solidFill>
              <a:latin typeface="Sora Medium"/>
              <a:ea typeface="Sora Medium"/>
              <a:cs typeface="Sora Medium"/>
              <a:sym typeface="Sora Medium"/>
            </a:endParaRPr>
          </a:p>
          <a:p>
            <a:pPr indent="-3429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1800"/>
              <a:buFont typeface="Sora Medium"/>
              <a:buChar char="-"/>
            </a:pPr>
            <a:r>
              <a:rPr lang="en-US" sz="18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Ridge Regression</a:t>
            </a:r>
            <a:endParaRPr sz="1800">
              <a:solidFill>
                <a:srgbClr val="E0D6DE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sp>
        <p:nvSpPr>
          <p:cNvPr id="312" name="Google Shape;312;p38"/>
          <p:cNvSpPr/>
          <p:nvPr/>
        </p:nvSpPr>
        <p:spPr>
          <a:xfrm>
            <a:off x="12416875" y="7426250"/>
            <a:ext cx="2147700" cy="7128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8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E1010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Modélisation du Machine Learning</a:t>
            </a:r>
            <a:endParaRPr sz="3400">
              <a:solidFill>
                <a:schemeClr val="lt1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grpSp>
        <p:nvGrpSpPr>
          <p:cNvPr id="315" name="Google Shape;315;p38"/>
          <p:cNvGrpSpPr/>
          <p:nvPr/>
        </p:nvGrpSpPr>
        <p:grpSpPr>
          <a:xfrm>
            <a:off x="1131150" y="3294088"/>
            <a:ext cx="3860400" cy="2191050"/>
            <a:chOff x="1131150" y="3294088"/>
            <a:chExt cx="3860400" cy="2191050"/>
          </a:xfrm>
        </p:grpSpPr>
        <p:sp>
          <p:nvSpPr>
            <p:cNvPr id="316" name="Google Shape;316;p38"/>
            <p:cNvSpPr/>
            <p:nvPr/>
          </p:nvSpPr>
          <p:spPr>
            <a:xfrm>
              <a:off x="1999052" y="5130838"/>
              <a:ext cx="2320800" cy="3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200"/>
                <a:buFont typeface="Sora Medium"/>
                <a:buNone/>
              </a:pPr>
              <a:r>
                <a:rPr lang="en-US" sz="1800">
                  <a:solidFill>
                    <a:srgbClr val="E0D6DE"/>
                  </a:solidFill>
                  <a:latin typeface="Sora Medium"/>
                  <a:ea typeface="Sora Medium"/>
                  <a:cs typeface="Sora Medium"/>
                  <a:sym typeface="Sora Medium"/>
                </a:rPr>
                <a:t>Type de modèle </a:t>
              </a:r>
              <a:endParaRPr b="0" i="0" sz="1800" u="none" cap="none" strike="noStrike"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1131150" y="3294088"/>
              <a:ext cx="3860400" cy="1439100"/>
            </a:xfrm>
            <a:prstGeom prst="homePlate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Machine Learning supervisé </a:t>
              </a:r>
              <a:br>
                <a:rPr lang="en-US" sz="22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</a:br>
              <a:r>
                <a:rPr lang="en-US" sz="22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Régression</a:t>
              </a:r>
              <a:endParaRPr sz="2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318" name="Google Shape;318;p38"/>
          <p:cNvGrpSpPr/>
          <p:nvPr/>
        </p:nvGrpSpPr>
        <p:grpSpPr>
          <a:xfrm>
            <a:off x="4991550" y="3294088"/>
            <a:ext cx="3975900" cy="2191050"/>
            <a:chOff x="4991550" y="3294088"/>
            <a:chExt cx="3975900" cy="2191050"/>
          </a:xfrm>
        </p:grpSpPr>
        <p:sp>
          <p:nvSpPr>
            <p:cNvPr id="319" name="Google Shape;319;p38"/>
            <p:cNvSpPr/>
            <p:nvPr/>
          </p:nvSpPr>
          <p:spPr>
            <a:xfrm>
              <a:off x="6167028" y="5130838"/>
              <a:ext cx="1986600" cy="3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2200"/>
                <a:buFont typeface="Sora Medium"/>
                <a:buNone/>
              </a:pPr>
              <a:r>
                <a:rPr lang="en-US" sz="1800">
                  <a:solidFill>
                    <a:srgbClr val="E0D6DE"/>
                  </a:solidFill>
                  <a:latin typeface="Sora Medium"/>
                  <a:ea typeface="Sora Medium"/>
                  <a:cs typeface="Sora Medium"/>
                  <a:sym typeface="Sora Medium"/>
                </a:rPr>
                <a:t>Cible prédite</a:t>
              </a:r>
              <a:endParaRPr b="0" i="0" sz="1800" u="none" cap="none" strike="noStrike"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4991550" y="3294088"/>
              <a:ext cx="3975900" cy="14391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2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Salaire en USD</a:t>
              </a:r>
              <a:endParaRPr sz="1800"/>
            </a:p>
          </p:txBody>
        </p:sp>
      </p:grpSp>
      <p:sp>
        <p:nvSpPr>
          <p:cNvPr id="321" name="Google Shape;321;p38"/>
          <p:cNvSpPr/>
          <p:nvPr/>
        </p:nvSpPr>
        <p:spPr>
          <a:xfrm>
            <a:off x="8967438" y="3294088"/>
            <a:ext cx="3975900" cy="1439100"/>
          </a:xfrm>
          <a:prstGeom prst="chevron">
            <a:avLst>
              <a:gd fmla="val 50000" name="adj"/>
            </a:avLst>
          </a:prstGeom>
          <a:solidFill>
            <a:srgbClr val="FF00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Modèles testés :</a:t>
            </a:r>
            <a:endParaRPr sz="2200"/>
          </a:p>
        </p:txBody>
      </p:sp>
      <p:pic>
        <p:nvPicPr>
          <p:cNvPr id="322" name="Google Shape;32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8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14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/>
          <p:nvPr/>
        </p:nvSpPr>
        <p:spPr>
          <a:xfrm>
            <a:off x="12416875" y="7426250"/>
            <a:ext cx="2147700" cy="712800"/>
          </a:xfrm>
          <a:prstGeom prst="rect">
            <a:avLst/>
          </a:prstGeom>
          <a:solidFill>
            <a:srgbClr val="07070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0" name="Google Shape;33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9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E1010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Résultats </a:t>
            </a: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du Machine Learning</a:t>
            </a:r>
            <a:endParaRPr sz="3400">
              <a:solidFill>
                <a:schemeClr val="lt1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grpSp>
        <p:nvGrpSpPr>
          <p:cNvPr id="332" name="Google Shape;332;p39"/>
          <p:cNvGrpSpPr/>
          <p:nvPr/>
        </p:nvGrpSpPr>
        <p:grpSpPr>
          <a:xfrm>
            <a:off x="1743075" y="1958025"/>
            <a:ext cx="11144250" cy="5318375"/>
            <a:chOff x="1743075" y="1958025"/>
            <a:chExt cx="11144250" cy="5318375"/>
          </a:xfrm>
        </p:grpSpPr>
        <p:sp>
          <p:nvSpPr>
            <p:cNvPr id="333" name="Google Shape;333;p39"/>
            <p:cNvSpPr txBox="1"/>
            <p:nvPr/>
          </p:nvSpPr>
          <p:spPr>
            <a:xfrm>
              <a:off x="4931850" y="1958025"/>
              <a:ext cx="3914700" cy="13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          🏆</a:t>
              </a: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Random Forest  (R2 score : 0</a:t>
              </a: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.893)</a:t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  <a:p>
              <a:pPr indent="0" lvl="0" marL="18288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            </a:t>
              </a: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(MAPE 12.4%)</a:t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  </a:t>
              </a:r>
              <a:r>
                <a:rPr lang="en-US" sz="11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 XGBoost (</a:t>
              </a:r>
              <a:r>
                <a:rPr lang="en-US" sz="11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R2 score : </a:t>
              </a:r>
              <a:r>
                <a:rPr lang="en-US" sz="11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0.891)</a:t>
              </a:r>
              <a:endParaRPr sz="11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     Ridge Regression (</a:t>
              </a:r>
              <a:r>
                <a:rPr lang="en-US" sz="11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R2 score : </a:t>
              </a:r>
              <a:r>
                <a:rPr lang="en-US" sz="11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0.851)</a:t>
              </a:r>
              <a:endParaRPr sz="11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pic>
          <p:nvPicPr>
            <p:cNvPr id="334" name="Google Shape;334;p3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43075" y="3767588"/>
              <a:ext cx="11144250" cy="20097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5" name="Google Shape;335;p39"/>
            <p:cNvSpPr txBox="1"/>
            <p:nvPr/>
          </p:nvSpPr>
          <p:spPr>
            <a:xfrm>
              <a:off x="3664350" y="6445100"/>
              <a:ext cx="73017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Le modèle Random Forest nous prédit en moyenne un salaire avec 12,4% d’écart </a:t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   </a:t>
              </a:r>
              <a:endParaRPr sz="11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pic>
        <p:nvPicPr>
          <p:cNvPr id="336" name="Google Shape;33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9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15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0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E1010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Intégration des résultats via Streamlit</a:t>
            </a:r>
            <a:endParaRPr sz="3400">
              <a:solidFill>
                <a:schemeClr val="lt1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pic>
        <p:nvPicPr>
          <p:cNvPr id="344" name="Google Shape;344;p40" title="streamli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5175" y="1610900"/>
            <a:ext cx="8556350" cy="590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40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16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443600" y="-6461924"/>
            <a:ext cx="1743426" cy="1466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3865" y="333300"/>
            <a:ext cx="3022674" cy="1188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41"/>
          <p:cNvGrpSpPr/>
          <p:nvPr/>
        </p:nvGrpSpPr>
        <p:grpSpPr>
          <a:xfrm>
            <a:off x="1060125" y="1965868"/>
            <a:ext cx="13246200" cy="1831932"/>
            <a:chOff x="1060125" y="1965868"/>
            <a:chExt cx="13246200" cy="1831932"/>
          </a:xfrm>
        </p:grpSpPr>
        <p:sp>
          <p:nvSpPr>
            <p:cNvPr id="357" name="Google Shape;357;p41"/>
            <p:cNvSpPr/>
            <p:nvPr/>
          </p:nvSpPr>
          <p:spPr>
            <a:xfrm>
              <a:off x="2212313" y="1965868"/>
              <a:ext cx="10206000" cy="83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4719"/>
                </a:lnSpc>
                <a:spcBef>
                  <a:spcPts val="0"/>
                </a:spcBef>
                <a:spcAft>
                  <a:spcPts val="0"/>
                </a:spcAft>
                <a:buClr>
                  <a:srgbClr val="97B8FF"/>
                </a:buClr>
                <a:buSzPts val="4450"/>
                <a:buFont typeface="Sora Medium"/>
                <a:buNone/>
              </a:pPr>
              <a:r>
                <a:rPr lang="en-US" sz="4450">
                  <a:solidFill>
                    <a:srgbClr val="97B8FF"/>
                  </a:solidFill>
                  <a:latin typeface="Sora Medium"/>
                  <a:ea typeface="Sora Medium"/>
                  <a:cs typeface="Sora Medium"/>
                  <a:sym typeface="Sora Medium"/>
                </a:rPr>
                <a:t>Conclusions &amp; </a:t>
              </a:r>
              <a:r>
                <a:rPr lang="en-US" sz="4450">
                  <a:solidFill>
                    <a:srgbClr val="97B8FF"/>
                  </a:solidFill>
                  <a:latin typeface="Sora Medium"/>
                  <a:ea typeface="Sora Medium"/>
                  <a:cs typeface="Sora Medium"/>
                  <a:sym typeface="Sora Medium"/>
                </a:rPr>
                <a:t>Recommandations</a:t>
              </a:r>
              <a:endParaRPr b="0" i="0" sz="4450" u="none" cap="none" strike="noStrike"/>
            </a:p>
          </p:txBody>
        </p:sp>
        <p:sp>
          <p:nvSpPr>
            <p:cNvPr id="358" name="Google Shape;358;p41"/>
            <p:cNvSpPr/>
            <p:nvPr/>
          </p:nvSpPr>
          <p:spPr>
            <a:xfrm>
              <a:off x="1060125" y="3088900"/>
              <a:ext cx="13246200" cy="70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E0D6DE"/>
                </a:buClr>
                <a:buSzPts val="1750"/>
                <a:buFont typeface="Noto Sans TC"/>
                <a:buNone/>
              </a:pPr>
              <a:r>
                <a:rPr b="1" lang="en-US" sz="3000">
                  <a:solidFill>
                    <a:srgbClr val="E0D6DE"/>
                  </a:solidFill>
                  <a:latin typeface="Lexend"/>
                  <a:ea typeface="Lexend"/>
                  <a:cs typeface="Lexend"/>
                  <a:sym typeface="Lexend"/>
                </a:rPr>
                <a:t>Le secteur de la data explose mais France Travail reste en retrait</a:t>
              </a:r>
              <a:endParaRPr b="1" i="0" sz="3000" u="none" cap="none" strike="noStrike"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359" name="Google Shape;359;p41"/>
          <p:cNvGrpSpPr/>
          <p:nvPr/>
        </p:nvGrpSpPr>
        <p:grpSpPr>
          <a:xfrm>
            <a:off x="4235050" y="5276563"/>
            <a:ext cx="10157975" cy="453900"/>
            <a:chOff x="4235050" y="5276563"/>
            <a:chExt cx="10157975" cy="453900"/>
          </a:xfrm>
        </p:grpSpPr>
        <p:sp>
          <p:nvSpPr>
            <p:cNvPr id="360" name="Google Shape;360;p41"/>
            <p:cNvSpPr txBox="1"/>
            <p:nvPr/>
          </p:nvSpPr>
          <p:spPr>
            <a:xfrm>
              <a:off x="4775025" y="5276563"/>
              <a:ext cx="9618000" cy="4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50">
                  <a:solidFill>
                    <a:srgbClr val="E0D6DE"/>
                  </a:solidFill>
                  <a:latin typeface="Sora SemiBold"/>
                  <a:ea typeface="Sora SemiBold"/>
                  <a:cs typeface="Sora SemiBold"/>
                  <a:sym typeface="Sora SemiBold"/>
                </a:rPr>
                <a:t>Aligner les compétences</a:t>
              </a:r>
              <a:endParaRPr/>
            </a:p>
          </p:txBody>
        </p:sp>
        <p:sp>
          <p:nvSpPr>
            <p:cNvPr id="361" name="Google Shape;361;p41"/>
            <p:cNvSpPr/>
            <p:nvPr/>
          </p:nvSpPr>
          <p:spPr>
            <a:xfrm>
              <a:off x="4235050" y="5378713"/>
              <a:ext cx="252300" cy="252300"/>
            </a:xfrm>
            <a:prstGeom prst="ellipse">
              <a:avLst/>
            </a:prstGeom>
            <a:solidFill>
              <a:srgbClr val="CEB60A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41"/>
          <p:cNvGrpSpPr/>
          <p:nvPr/>
        </p:nvGrpSpPr>
        <p:grpSpPr>
          <a:xfrm>
            <a:off x="4235050" y="4708400"/>
            <a:ext cx="10157975" cy="453900"/>
            <a:chOff x="4235050" y="4708400"/>
            <a:chExt cx="10157975" cy="453900"/>
          </a:xfrm>
        </p:grpSpPr>
        <p:sp>
          <p:nvSpPr>
            <p:cNvPr id="363" name="Google Shape;363;p41"/>
            <p:cNvSpPr/>
            <p:nvPr/>
          </p:nvSpPr>
          <p:spPr>
            <a:xfrm>
              <a:off x="4235050" y="4799025"/>
              <a:ext cx="252300" cy="252300"/>
            </a:xfrm>
            <a:prstGeom prst="ellipse">
              <a:avLst/>
            </a:prstGeom>
            <a:solidFill>
              <a:srgbClr val="308FC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1"/>
            <p:cNvSpPr txBox="1"/>
            <p:nvPr/>
          </p:nvSpPr>
          <p:spPr>
            <a:xfrm>
              <a:off x="4775025" y="4708400"/>
              <a:ext cx="9618000" cy="4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50">
                  <a:solidFill>
                    <a:srgbClr val="E0D6DE"/>
                  </a:solidFill>
                  <a:latin typeface="Sora SemiBold"/>
                  <a:ea typeface="Sora SemiBold"/>
                  <a:cs typeface="Sora SemiBold"/>
                  <a:sym typeface="Sora SemiBold"/>
                </a:rPr>
                <a:t>Proposer une revalorisation des salaires</a:t>
              </a:r>
              <a:endParaRPr/>
            </a:p>
          </p:txBody>
        </p:sp>
      </p:grpSp>
      <p:grpSp>
        <p:nvGrpSpPr>
          <p:cNvPr id="365" name="Google Shape;365;p41"/>
          <p:cNvGrpSpPr/>
          <p:nvPr/>
        </p:nvGrpSpPr>
        <p:grpSpPr>
          <a:xfrm>
            <a:off x="4235050" y="5844713"/>
            <a:ext cx="10157975" cy="453900"/>
            <a:chOff x="4235050" y="5844713"/>
            <a:chExt cx="10157975" cy="453900"/>
          </a:xfrm>
        </p:grpSpPr>
        <p:sp>
          <p:nvSpPr>
            <p:cNvPr id="366" name="Google Shape;366;p41"/>
            <p:cNvSpPr/>
            <p:nvPr/>
          </p:nvSpPr>
          <p:spPr>
            <a:xfrm>
              <a:off x="4235050" y="5946313"/>
              <a:ext cx="252300" cy="252300"/>
            </a:xfrm>
            <a:prstGeom prst="ellipse">
              <a:avLst/>
            </a:prstGeom>
            <a:solidFill>
              <a:srgbClr val="F29FC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41"/>
            <p:cNvSpPr txBox="1"/>
            <p:nvPr/>
          </p:nvSpPr>
          <p:spPr>
            <a:xfrm>
              <a:off x="4775025" y="5844713"/>
              <a:ext cx="9618000" cy="4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50">
                  <a:solidFill>
                    <a:srgbClr val="E0D6DE"/>
                  </a:solidFill>
                  <a:latin typeface="Sora SemiBold"/>
                  <a:ea typeface="Sora SemiBold"/>
                  <a:cs typeface="Sora SemiBold"/>
                  <a:sym typeface="Sora SemiBold"/>
                </a:rPr>
                <a:t>Booster la visibilité des offres</a:t>
              </a:r>
              <a:endParaRPr/>
            </a:p>
          </p:txBody>
        </p:sp>
      </p:grpSp>
      <p:grpSp>
        <p:nvGrpSpPr>
          <p:cNvPr id="368" name="Google Shape;368;p41"/>
          <p:cNvGrpSpPr/>
          <p:nvPr/>
        </p:nvGrpSpPr>
        <p:grpSpPr>
          <a:xfrm>
            <a:off x="4235050" y="6412850"/>
            <a:ext cx="10157975" cy="453900"/>
            <a:chOff x="4235050" y="6412850"/>
            <a:chExt cx="10157975" cy="453900"/>
          </a:xfrm>
        </p:grpSpPr>
        <p:sp>
          <p:nvSpPr>
            <p:cNvPr id="369" name="Google Shape;369;p41"/>
            <p:cNvSpPr/>
            <p:nvPr/>
          </p:nvSpPr>
          <p:spPr>
            <a:xfrm>
              <a:off x="4235050" y="6513913"/>
              <a:ext cx="252300" cy="252300"/>
            </a:xfrm>
            <a:prstGeom prst="ellipse">
              <a:avLst/>
            </a:prstGeom>
            <a:solidFill>
              <a:srgbClr val="E1010E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41"/>
            <p:cNvSpPr txBox="1"/>
            <p:nvPr/>
          </p:nvSpPr>
          <p:spPr>
            <a:xfrm>
              <a:off x="4775025" y="6412850"/>
              <a:ext cx="9618000" cy="4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50">
                  <a:solidFill>
                    <a:srgbClr val="E0D6DE"/>
                  </a:solidFill>
                  <a:latin typeface="Sora SemiBold"/>
                  <a:ea typeface="Sora SemiBold"/>
                  <a:cs typeface="Sora SemiBold"/>
                  <a:sym typeface="Sora SemiBold"/>
                </a:rPr>
                <a:t>Utiliser des outils prédictifs (salaires, compétences)</a:t>
              </a:r>
              <a:endParaRPr/>
            </a:p>
          </p:txBody>
        </p:sp>
      </p:grpSp>
      <p:pic>
        <p:nvPicPr>
          <p:cNvPr id="371" name="Google Shape;371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41"/>
          <p:cNvGrpSpPr/>
          <p:nvPr/>
        </p:nvGrpSpPr>
        <p:grpSpPr>
          <a:xfrm>
            <a:off x="4235050" y="4140250"/>
            <a:ext cx="10157975" cy="453900"/>
            <a:chOff x="4235050" y="4140250"/>
            <a:chExt cx="10157975" cy="453900"/>
          </a:xfrm>
        </p:grpSpPr>
        <p:sp>
          <p:nvSpPr>
            <p:cNvPr id="373" name="Google Shape;373;p41"/>
            <p:cNvSpPr/>
            <p:nvPr/>
          </p:nvSpPr>
          <p:spPr>
            <a:xfrm>
              <a:off x="4235050" y="4230875"/>
              <a:ext cx="252300" cy="252300"/>
            </a:xfrm>
            <a:prstGeom prst="ellipse">
              <a:avLst/>
            </a:prstGeom>
            <a:solidFill>
              <a:srgbClr val="9C6AE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1"/>
            <p:cNvSpPr txBox="1"/>
            <p:nvPr/>
          </p:nvSpPr>
          <p:spPr>
            <a:xfrm>
              <a:off x="4775025" y="4140250"/>
              <a:ext cx="9618000" cy="45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50">
                  <a:solidFill>
                    <a:srgbClr val="E0D6DE"/>
                  </a:solidFill>
                  <a:latin typeface="Sora SemiBold"/>
                  <a:ea typeface="Sora SemiBold"/>
                  <a:cs typeface="Sora SemiBold"/>
                  <a:sym typeface="Sora SemiBold"/>
                </a:rPr>
                <a:t>Améliorer l’API &amp; l’architecture data</a:t>
              </a:r>
              <a:endParaRPr/>
            </a:p>
          </p:txBody>
        </p:sp>
      </p:grpSp>
      <p:sp>
        <p:nvSpPr>
          <p:cNvPr id="375" name="Google Shape;375;p41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17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902113" y="-5920437"/>
            <a:ext cx="2826400" cy="1466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1775" y="244400"/>
            <a:ext cx="6006849" cy="236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2"/>
          <p:cNvSpPr txBox="1"/>
          <p:nvPr/>
        </p:nvSpPr>
        <p:spPr>
          <a:xfrm>
            <a:off x="3485850" y="3469525"/>
            <a:ext cx="7658700" cy="225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Questions ?</a:t>
            </a:r>
            <a:endParaRPr sz="9600">
              <a:solidFill>
                <a:srgbClr val="008ECF"/>
              </a:solidFill>
            </a:endParaRPr>
          </a:p>
        </p:txBody>
      </p:sp>
      <p:pic>
        <p:nvPicPr>
          <p:cNvPr id="384" name="Google Shape;384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2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18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6"/>
          <p:cNvSpPr/>
          <p:nvPr/>
        </p:nvSpPr>
        <p:spPr>
          <a:xfrm>
            <a:off x="8800" y="0"/>
            <a:ext cx="5336700" cy="82296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6"/>
          <p:cNvSpPr txBox="1"/>
          <p:nvPr>
            <p:ph type="title"/>
          </p:nvPr>
        </p:nvSpPr>
        <p:spPr>
          <a:xfrm>
            <a:off x="624949" y="1815546"/>
            <a:ext cx="4506900" cy="55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300"/>
              <a:buFont typeface="Arial"/>
              <a:buNone/>
            </a:pPr>
            <a:r>
              <a:rPr lang="en-US" sz="4400">
                <a:solidFill>
                  <a:srgbClr val="015955"/>
                </a:solidFill>
                <a:latin typeface="Ubuntu"/>
                <a:ea typeface="Ubuntu"/>
                <a:cs typeface="Ubuntu"/>
                <a:sym typeface="Ubuntu"/>
              </a:rPr>
              <a:t>Data Analyst FullStack 13</a:t>
            </a:r>
            <a:endParaRPr sz="3800">
              <a:solidFill>
                <a:srgbClr val="015955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t/>
            </a:r>
            <a:endParaRPr b="1" sz="3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t/>
            </a:r>
            <a:endParaRPr b="1" sz="38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b="1" lang="en-US" sz="3800">
                <a:solidFill>
                  <a:srgbClr val="015955"/>
                </a:solidFill>
                <a:latin typeface="Ubuntu"/>
                <a:ea typeface="Ubuntu"/>
                <a:cs typeface="Ubuntu"/>
                <a:sym typeface="Ubuntu"/>
              </a:rPr>
              <a:t>Group members</a:t>
            </a:r>
            <a:endParaRPr b="1" sz="3800">
              <a:solidFill>
                <a:srgbClr val="015955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1" name="Google Shape;12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00" y="772563"/>
            <a:ext cx="923040" cy="61744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6"/>
          <p:cNvSpPr txBox="1"/>
          <p:nvPr/>
        </p:nvSpPr>
        <p:spPr>
          <a:xfrm>
            <a:off x="6308500" y="2161832"/>
            <a:ext cx="4874100" cy="11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Sora"/>
              <a:buChar char="●"/>
            </a:pPr>
            <a:r>
              <a:rPr lang="en-US" sz="3400">
                <a:latin typeface="Sora"/>
                <a:ea typeface="Sora"/>
                <a:cs typeface="Sora"/>
                <a:sym typeface="Sora"/>
              </a:rPr>
              <a:t>Pauline MAURIN</a:t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3" name="Google Shape;123;p26"/>
          <p:cNvSpPr txBox="1"/>
          <p:nvPr>
            <p:ph idx="12" type="sldNum"/>
          </p:nvPr>
        </p:nvSpPr>
        <p:spPr>
          <a:xfrm>
            <a:off x="6265058" y="7599897"/>
            <a:ext cx="877800" cy="629700"/>
          </a:xfrm>
          <a:prstGeom prst="rect">
            <a:avLst/>
          </a:prstGeom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15955"/>
                </a:solidFill>
              </a:rPr>
              <a:t>2</a:t>
            </a:r>
            <a:endParaRPr sz="1300">
              <a:solidFill>
                <a:srgbClr val="015955"/>
              </a:solidFill>
            </a:endParaRPr>
          </a:p>
        </p:txBody>
      </p:sp>
      <p:sp>
        <p:nvSpPr>
          <p:cNvPr id="124" name="Google Shape;124;p26"/>
          <p:cNvSpPr txBox="1"/>
          <p:nvPr/>
        </p:nvSpPr>
        <p:spPr>
          <a:xfrm>
            <a:off x="6308500" y="2684975"/>
            <a:ext cx="48741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Sora"/>
              <a:buChar char="●"/>
            </a:pPr>
            <a:r>
              <a:rPr lang="en-US" sz="3400">
                <a:solidFill>
                  <a:srgbClr val="000000"/>
                </a:solidFill>
                <a:latin typeface="Sora"/>
                <a:ea typeface="Sora"/>
                <a:cs typeface="Sora"/>
                <a:sym typeface="Sora"/>
              </a:rPr>
              <a:t>Thomas DIMEK</a:t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5" name="Google Shape;125;p26"/>
          <p:cNvSpPr txBox="1"/>
          <p:nvPr/>
        </p:nvSpPr>
        <p:spPr>
          <a:xfrm>
            <a:off x="6308500" y="3761425"/>
            <a:ext cx="41541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Sora"/>
              <a:buChar char="●"/>
            </a:pPr>
            <a:r>
              <a:rPr lang="en-US" sz="3400">
                <a:latin typeface="Sora"/>
                <a:ea typeface="Sora"/>
                <a:cs typeface="Sora"/>
                <a:sym typeface="Sora"/>
              </a:rPr>
              <a:t>Jérémy JORGE</a:t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6" name="Google Shape;126;p26"/>
          <p:cNvSpPr txBox="1"/>
          <p:nvPr/>
        </p:nvSpPr>
        <p:spPr>
          <a:xfrm>
            <a:off x="6269050" y="4813663"/>
            <a:ext cx="49530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SzPts val="3400"/>
              <a:buFont typeface="Sora"/>
              <a:buChar char="●"/>
            </a:pPr>
            <a:r>
              <a:rPr lang="en-US" sz="34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Anthony GIACOBI</a:t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000000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902113" y="-5920437"/>
            <a:ext cx="2826400" cy="1466172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7"/>
          <p:cNvSpPr/>
          <p:nvPr/>
        </p:nvSpPr>
        <p:spPr>
          <a:xfrm>
            <a:off x="2212301" y="4196175"/>
            <a:ext cx="10206000" cy="16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lang="en-US" sz="445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Améliorer la qualité des offres d’emploi Data chez France Travail</a:t>
            </a:r>
            <a:endParaRPr b="0" i="0" sz="4450" u="none" cap="none" strike="noStrike"/>
          </a:p>
        </p:txBody>
      </p:sp>
      <p:pic>
        <p:nvPicPr>
          <p:cNvPr id="134" name="Google Shape;13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1775" y="244400"/>
            <a:ext cx="6006849" cy="236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7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  <a:noFill/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37" name="Google Shape;13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7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3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/>
          <p:nvPr/>
        </p:nvSpPr>
        <p:spPr>
          <a:xfrm>
            <a:off x="0" y="0"/>
            <a:ext cx="14630400" cy="9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57150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b="0" i="0" lang="en-US" sz="3400" u="none" cap="none" strike="noStrike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Agenda de la Présentation</a:t>
            </a:r>
            <a:endParaRPr b="0" i="0" sz="3400" u="none" cap="none" strike="noStrike"/>
          </a:p>
        </p:txBody>
      </p:sp>
      <p:sp>
        <p:nvSpPr>
          <p:cNvPr id="145" name="Google Shape;145;p28"/>
          <p:cNvSpPr/>
          <p:nvPr/>
        </p:nvSpPr>
        <p:spPr>
          <a:xfrm>
            <a:off x="836225" y="3103588"/>
            <a:ext cx="67458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lang="en-US" sz="24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Offres 2024 : au-delà de France Travail</a:t>
            </a:r>
            <a:endParaRPr b="0" i="0" sz="2400" u="none" cap="none" strike="noStrike"/>
          </a:p>
        </p:txBody>
      </p:sp>
      <p:sp>
        <p:nvSpPr>
          <p:cNvPr id="146" name="Google Shape;146;p28"/>
          <p:cNvSpPr/>
          <p:nvPr/>
        </p:nvSpPr>
        <p:spPr>
          <a:xfrm>
            <a:off x="7145625" y="3069113"/>
            <a:ext cx="68874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b="0" i="0" lang="en-US" sz="2400" u="none" cap="none" strike="noStrike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Position du Marché Français</a:t>
            </a:r>
            <a:endParaRPr b="0" i="0" sz="2400" u="none" cap="none" strike="noStrike"/>
          </a:p>
        </p:txBody>
      </p:sp>
      <p:sp>
        <p:nvSpPr>
          <p:cNvPr id="147" name="Google Shape;147;p28"/>
          <p:cNvSpPr/>
          <p:nvPr/>
        </p:nvSpPr>
        <p:spPr>
          <a:xfrm>
            <a:off x="1102475" y="6095638"/>
            <a:ext cx="6213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b="0" i="0" lang="en-US" sz="2400" u="none" cap="none" strike="noStrike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Échantillon France Travail</a:t>
            </a:r>
            <a:endParaRPr b="0" i="0" sz="2400" u="none" cap="none" strike="noStrike"/>
          </a:p>
        </p:txBody>
      </p:sp>
      <p:grpSp>
        <p:nvGrpSpPr>
          <p:cNvPr id="148" name="Google Shape;148;p28"/>
          <p:cNvGrpSpPr/>
          <p:nvPr/>
        </p:nvGrpSpPr>
        <p:grpSpPr>
          <a:xfrm>
            <a:off x="623825" y="1835475"/>
            <a:ext cx="13382050" cy="3622600"/>
            <a:chOff x="623825" y="1835475"/>
            <a:chExt cx="13382050" cy="3622600"/>
          </a:xfrm>
        </p:grpSpPr>
        <p:sp>
          <p:nvSpPr>
            <p:cNvPr id="149" name="Google Shape;149;p28"/>
            <p:cNvSpPr/>
            <p:nvPr/>
          </p:nvSpPr>
          <p:spPr>
            <a:xfrm>
              <a:off x="623825" y="4777650"/>
              <a:ext cx="7170600" cy="680400"/>
            </a:xfrm>
            <a:prstGeom prst="roundRect">
              <a:avLst>
                <a:gd fmla="val 480029" name="adj"/>
              </a:avLst>
            </a:prstGeom>
            <a:solidFill>
              <a:srgbClr val="F29FC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E0D6DE"/>
                  </a:solidFill>
                  <a:latin typeface="Sora Medium"/>
                  <a:ea typeface="Sora Medium"/>
                  <a:cs typeface="Sora Medium"/>
                  <a:sym typeface="Sora Medium"/>
                </a:rPr>
                <a:t>3</a:t>
              </a:r>
              <a:endParaRPr sz="30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endParaRPr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623825" y="1835475"/>
              <a:ext cx="7170600" cy="680400"/>
            </a:xfrm>
            <a:prstGeom prst="roundRect">
              <a:avLst>
                <a:gd fmla="val 480029" name="adj"/>
              </a:avLst>
            </a:prstGeom>
            <a:solidFill>
              <a:srgbClr val="008EC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E0D6DE"/>
                  </a:solidFill>
                  <a:latin typeface="Sora Medium"/>
                  <a:ea typeface="Sora Medium"/>
                  <a:cs typeface="Sora Medium"/>
                  <a:sym typeface="Sora Medium"/>
                </a:rPr>
                <a:t>1</a:t>
              </a:r>
              <a:endParaRPr sz="30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endParaRPr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172775" y="1835475"/>
              <a:ext cx="6833100" cy="680400"/>
            </a:xfrm>
            <a:prstGeom prst="roundRect">
              <a:avLst>
                <a:gd fmla="val 480029" name="adj"/>
              </a:avLst>
            </a:prstGeom>
            <a:solidFill>
              <a:srgbClr val="CEB60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E0D6DE"/>
                  </a:solidFill>
                  <a:latin typeface="Sora Medium"/>
                  <a:ea typeface="Sora Medium"/>
                  <a:cs typeface="Sora Medium"/>
                  <a:sym typeface="Sora Medium"/>
                </a:rPr>
                <a:t>2</a:t>
              </a:r>
              <a:endParaRPr sz="30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endParaRPr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72775" y="4777675"/>
              <a:ext cx="6833100" cy="680400"/>
            </a:xfrm>
            <a:prstGeom prst="roundRect">
              <a:avLst>
                <a:gd fmla="val 480029" name="adj"/>
              </a:avLst>
            </a:prstGeom>
            <a:solidFill>
              <a:srgbClr val="E1010E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E0D6DE"/>
                  </a:solidFill>
                  <a:latin typeface="Sora Medium"/>
                  <a:ea typeface="Sora Medium"/>
                  <a:cs typeface="Sora Medium"/>
                  <a:sym typeface="Sora Medium"/>
                </a:rPr>
                <a:t>4</a:t>
              </a:r>
              <a:endParaRPr sz="3000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endParaRPr>
            </a:p>
          </p:txBody>
        </p:sp>
      </p:grpSp>
      <p:sp>
        <p:nvSpPr>
          <p:cNvPr id="153" name="Google Shape;153;p28"/>
          <p:cNvSpPr/>
          <p:nvPr/>
        </p:nvSpPr>
        <p:spPr>
          <a:xfrm>
            <a:off x="7555724" y="6095650"/>
            <a:ext cx="6067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rPr b="0" i="0" lang="en-US" sz="2400" u="none" cap="none" strike="noStrike">
                <a:solidFill>
                  <a:srgbClr val="E0D6DE"/>
                </a:solidFill>
                <a:latin typeface="Sora Medium"/>
                <a:ea typeface="Sora Medium"/>
                <a:cs typeface="Sora Medium"/>
                <a:sym typeface="Sora Medium"/>
              </a:rPr>
              <a:t>Prédiction Salariale par ML</a:t>
            </a:r>
            <a:endParaRPr b="0" i="0" sz="2400" u="none" cap="none" strike="noStrike"/>
          </a:p>
        </p:txBody>
      </p:sp>
      <p:sp>
        <p:nvSpPr>
          <p:cNvPr id="154" name="Google Shape;154;p28"/>
          <p:cNvSpPr/>
          <p:nvPr/>
        </p:nvSpPr>
        <p:spPr>
          <a:xfrm>
            <a:off x="12416875" y="7426250"/>
            <a:ext cx="2147700" cy="712800"/>
          </a:xfrm>
          <a:prstGeom prst="rect">
            <a:avLst/>
          </a:prstGeom>
          <a:solidFill>
            <a:srgbClr val="0C24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4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/>
          <p:nvPr/>
        </p:nvSpPr>
        <p:spPr>
          <a:xfrm>
            <a:off x="884650" y="2558925"/>
            <a:ext cx="2045400" cy="7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ora"/>
                <a:ea typeface="Sora"/>
                <a:cs typeface="Sora"/>
                <a:sym typeface="Sora"/>
              </a:rPr>
              <a:t>Offres d’emploi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5" name="Google Shape;165;p29"/>
          <p:cNvSpPr txBox="1"/>
          <p:nvPr/>
        </p:nvSpPr>
        <p:spPr>
          <a:xfrm>
            <a:off x="608800" y="3362400"/>
            <a:ext cx="25971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Source : API France Travail</a:t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cxnSp>
        <p:nvCxnSpPr>
          <p:cNvPr id="166" name="Google Shape;166;p29"/>
          <p:cNvCxnSpPr>
            <a:stCxn id="164" idx="3"/>
            <a:endCxn id="167" idx="2"/>
          </p:cNvCxnSpPr>
          <p:nvPr/>
        </p:nvCxnSpPr>
        <p:spPr>
          <a:xfrm>
            <a:off x="2930050" y="2912025"/>
            <a:ext cx="9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8" name="Google Shape;168;p29"/>
          <p:cNvSpPr/>
          <p:nvPr/>
        </p:nvSpPr>
        <p:spPr>
          <a:xfrm>
            <a:off x="6127400" y="2573550"/>
            <a:ext cx="2045400" cy="7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ora"/>
                <a:ea typeface="Sora"/>
                <a:cs typeface="Sora"/>
                <a:sym typeface="Sora"/>
              </a:rPr>
              <a:t>Dataset : Les offres d’emploi dans la Data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cxnSp>
        <p:nvCxnSpPr>
          <p:cNvPr id="169" name="Google Shape;169;p29"/>
          <p:cNvCxnSpPr/>
          <p:nvPr/>
        </p:nvCxnSpPr>
        <p:spPr>
          <a:xfrm>
            <a:off x="5145525" y="2926638"/>
            <a:ext cx="981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70" name="Google Shape;170;p29"/>
          <p:cNvGrpSpPr/>
          <p:nvPr/>
        </p:nvGrpSpPr>
        <p:grpSpPr>
          <a:xfrm>
            <a:off x="446300" y="5265350"/>
            <a:ext cx="4017600" cy="941700"/>
            <a:chOff x="446300" y="5265350"/>
            <a:chExt cx="4017600" cy="941700"/>
          </a:xfrm>
        </p:grpSpPr>
        <p:sp>
          <p:nvSpPr>
            <p:cNvPr id="171" name="Google Shape;171;p29"/>
            <p:cNvSpPr/>
            <p:nvPr/>
          </p:nvSpPr>
          <p:spPr>
            <a:xfrm>
              <a:off x="884650" y="5265350"/>
              <a:ext cx="2045400" cy="7062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Sora"/>
                  <a:ea typeface="Sora"/>
                  <a:cs typeface="Sora"/>
                  <a:sym typeface="Sora"/>
                </a:rPr>
                <a:t>Offres d’emploi dans la Data au niveau mondial</a:t>
              </a:r>
              <a:endParaRPr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72" name="Google Shape;172;p29"/>
            <p:cNvSpPr txBox="1"/>
            <p:nvPr/>
          </p:nvSpPr>
          <p:spPr>
            <a:xfrm>
              <a:off x="446300" y="5971550"/>
              <a:ext cx="4017600" cy="23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Source : </a:t>
              </a:r>
              <a:r>
                <a:rPr lang="en-US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https://github.com/lukebarousse</a:t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73" name="Google Shape;173;p29"/>
          <p:cNvGrpSpPr/>
          <p:nvPr/>
        </p:nvGrpSpPr>
        <p:grpSpPr>
          <a:xfrm>
            <a:off x="9372150" y="3546750"/>
            <a:ext cx="1233600" cy="1136100"/>
            <a:chOff x="9372150" y="3546750"/>
            <a:chExt cx="1233600" cy="1136100"/>
          </a:xfrm>
        </p:grpSpPr>
        <p:sp>
          <p:nvSpPr>
            <p:cNvPr id="174" name="Google Shape;174;p29"/>
            <p:cNvSpPr/>
            <p:nvPr/>
          </p:nvSpPr>
          <p:spPr>
            <a:xfrm>
              <a:off x="9372150" y="3546750"/>
              <a:ext cx="1233600" cy="1136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5" name="Google Shape;175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600287" y="3726137"/>
              <a:ext cx="777326" cy="777325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76" name="Google Shape;176;p29"/>
          <p:cNvCxnSpPr>
            <a:stCxn id="168" idx="3"/>
            <a:endCxn id="174" idx="2"/>
          </p:cNvCxnSpPr>
          <p:nvPr/>
        </p:nvCxnSpPr>
        <p:spPr>
          <a:xfrm>
            <a:off x="8172800" y="2926650"/>
            <a:ext cx="1199400" cy="1188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9"/>
          <p:cNvCxnSpPr>
            <a:stCxn id="171" idx="3"/>
            <a:endCxn id="174" idx="2"/>
          </p:cNvCxnSpPr>
          <p:nvPr/>
        </p:nvCxnSpPr>
        <p:spPr>
          <a:xfrm flipH="1" rot="10800000">
            <a:off x="2930050" y="4114850"/>
            <a:ext cx="6442200" cy="1503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29"/>
          <p:cNvSpPr/>
          <p:nvPr/>
        </p:nvSpPr>
        <p:spPr>
          <a:xfrm>
            <a:off x="12018000" y="3761700"/>
            <a:ext cx="2045400" cy="70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ora"/>
                <a:ea typeface="Sora"/>
                <a:cs typeface="Sora"/>
                <a:sym typeface="Sora"/>
              </a:rPr>
              <a:t>Dashboard 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cxnSp>
        <p:nvCxnSpPr>
          <p:cNvPr id="179" name="Google Shape;179;p29"/>
          <p:cNvCxnSpPr>
            <a:stCxn id="174" idx="6"/>
            <a:endCxn id="178" idx="1"/>
          </p:cNvCxnSpPr>
          <p:nvPr/>
        </p:nvCxnSpPr>
        <p:spPr>
          <a:xfrm>
            <a:off x="10605750" y="4114800"/>
            <a:ext cx="141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80" name="Google Shape;180;p29"/>
          <p:cNvGrpSpPr/>
          <p:nvPr/>
        </p:nvGrpSpPr>
        <p:grpSpPr>
          <a:xfrm>
            <a:off x="3911913" y="2343975"/>
            <a:ext cx="1233600" cy="1136100"/>
            <a:chOff x="3911913" y="2343975"/>
            <a:chExt cx="1233600" cy="1136100"/>
          </a:xfrm>
        </p:grpSpPr>
        <p:sp>
          <p:nvSpPr>
            <p:cNvPr id="167" name="Google Shape;167;p29"/>
            <p:cNvSpPr/>
            <p:nvPr/>
          </p:nvSpPr>
          <p:spPr>
            <a:xfrm>
              <a:off x="3911913" y="2343975"/>
              <a:ext cx="1233600" cy="1136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1" name="Google Shape;181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92962" y="2490887"/>
              <a:ext cx="871525" cy="8715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2" name="Google Shape;182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/>
          <p:nvPr/>
        </p:nvSpPr>
        <p:spPr>
          <a:xfrm>
            <a:off x="0" y="-12"/>
            <a:ext cx="14630400" cy="9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57150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97B8FF"/>
              </a:buClr>
              <a:buSzPts val="4450"/>
              <a:buFont typeface="Sora Medium"/>
              <a:buNone/>
            </a:pPr>
            <a:r>
              <a:rPr lang="en-US" sz="3400">
                <a:solidFill>
                  <a:srgbClr val="97B8FF"/>
                </a:solidFill>
                <a:latin typeface="Sora Medium"/>
                <a:ea typeface="Sora Medium"/>
                <a:cs typeface="Sora Medium"/>
                <a:sym typeface="Sora Medium"/>
              </a:rPr>
              <a:t>Architecture de l’analyse descriptive</a:t>
            </a:r>
            <a:endParaRPr b="0" i="0" sz="3400" u="none" cap="none" strike="noStrike"/>
          </a:p>
        </p:txBody>
      </p:sp>
      <p:pic>
        <p:nvPicPr>
          <p:cNvPr id="184" name="Google Shape;184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9"/>
          <p:cNvSpPr txBox="1"/>
          <p:nvPr>
            <p:ph idx="12" type="sldNum"/>
          </p:nvPr>
        </p:nvSpPr>
        <p:spPr>
          <a:xfrm>
            <a:off x="13690854" y="7599761"/>
            <a:ext cx="877800" cy="6300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6" name="Google Shape;186;p29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5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1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1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1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1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0" title="powerbi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4630399" cy="822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0"/>
          <p:cNvSpPr txBox="1"/>
          <p:nvPr>
            <p:ph idx="12" type="sldNum"/>
          </p:nvPr>
        </p:nvSpPr>
        <p:spPr>
          <a:xfrm>
            <a:off x="6876308" y="82295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C2452"/>
                </a:solidFill>
              </a:rPr>
              <a:t>6</a:t>
            </a:r>
            <a:endParaRPr sz="1300">
              <a:solidFill>
                <a:srgbClr val="0C245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/>
          <p:nvPr/>
        </p:nvSpPr>
        <p:spPr>
          <a:xfrm>
            <a:off x="4323774" y="2563950"/>
            <a:ext cx="5787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0D6DE"/>
              </a:buClr>
              <a:buSzPts val="2200"/>
              <a:buFont typeface="Sora Medium"/>
              <a:buNone/>
            </a:pPr>
            <a:r>
              <a:t/>
            </a:r>
            <a:endParaRPr b="0" i="0" sz="2200" u="none" cap="none" strike="noStrike"/>
          </a:p>
        </p:txBody>
      </p:sp>
      <p:pic>
        <p:nvPicPr>
          <p:cNvPr id="200" name="Google Shape;20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2250" y="1681875"/>
            <a:ext cx="5278299" cy="3032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0198" y="5735900"/>
            <a:ext cx="2629027" cy="102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344" y="1724499"/>
            <a:ext cx="5278306" cy="29888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1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008EC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Offres d’emploi 2024 : </a:t>
            </a:r>
            <a:r>
              <a:rPr lang="en-US" sz="36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au-delà de</a:t>
            </a:r>
            <a:r>
              <a:rPr lang="en-US" sz="36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 France Travail</a:t>
            </a:r>
            <a:endParaRPr sz="3600"/>
          </a:p>
        </p:txBody>
      </p:sp>
      <p:pic>
        <p:nvPicPr>
          <p:cNvPr id="205" name="Google Shape;205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93075" y="4773500"/>
            <a:ext cx="5315825" cy="29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1"/>
          <p:cNvSpPr txBox="1"/>
          <p:nvPr/>
        </p:nvSpPr>
        <p:spPr>
          <a:xfrm>
            <a:off x="211025" y="1558275"/>
            <a:ext cx="20289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rapeau de la France Photo stock libre - Public Domain Pictures" id="208" name="Google Shape;208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3948" y="2798918"/>
            <a:ext cx="1263050" cy="83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1"/>
          <p:cNvSpPr txBox="1"/>
          <p:nvPr>
            <p:ph idx="12" type="sldNum"/>
          </p:nvPr>
        </p:nvSpPr>
        <p:spPr>
          <a:xfrm>
            <a:off x="6876300" y="7718674"/>
            <a:ext cx="877800" cy="5109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7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2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008EC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Que proposent les recruteurs aux Data Analysts ?</a:t>
            </a:r>
            <a:endParaRPr sz="3400"/>
          </a:p>
        </p:txBody>
      </p:sp>
      <p:pic>
        <p:nvPicPr>
          <p:cNvPr id="217" name="Google Shape;21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" name="Google Shape;218;p32"/>
          <p:cNvGrpSpPr/>
          <p:nvPr/>
        </p:nvGrpSpPr>
        <p:grpSpPr>
          <a:xfrm>
            <a:off x="462600" y="1550150"/>
            <a:ext cx="13655351" cy="5356258"/>
            <a:chOff x="462600" y="1550150"/>
            <a:chExt cx="13655351" cy="5356258"/>
          </a:xfrm>
        </p:grpSpPr>
        <p:pic>
          <p:nvPicPr>
            <p:cNvPr id="219" name="Google Shape;219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17788" y="2509675"/>
              <a:ext cx="2791797" cy="1718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" name="Google Shape;220;p3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17801" y="4522050"/>
              <a:ext cx="2791775" cy="17306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Google Shape;221;p3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445525" y="2280686"/>
              <a:ext cx="5330449" cy="42009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32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902400" y="2046458"/>
              <a:ext cx="5215550" cy="48599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3" name="Google Shape;223;p32"/>
            <p:cNvSpPr txBox="1"/>
            <p:nvPr/>
          </p:nvSpPr>
          <p:spPr>
            <a:xfrm>
              <a:off x="462600" y="1550150"/>
              <a:ext cx="3855000" cy="49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3000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🏆Data Analyst</a:t>
              </a:r>
              <a:endParaRPr sz="3000"/>
            </a:p>
          </p:txBody>
        </p:sp>
      </p:grpSp>
      <p:sp>
        <p:nvSpPr>
          <p:cNvPr id="224" name="Google Shape;224;p32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8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/>
          <p:nvPr/>
        </p:nvSpPr>
        <p:spPr>
          <a:xfrm>
            <a:off x="0" y="0"/>
            <a:ext cx="14630400" cy="1353000"/>
          </a:xfrm>
          <a:prstGeom prst="rect">
            <a:avLst/>
          </a:prstGeom>
          <a:solidFill>
            <a:srgbClr val="CEB60A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 Position du Marché Français : </a:t>
            </a:r>
            <a:r>
              <a:rPr lang="en-US" sz="34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rPr>
              <a:t>la France à la hauteur du monde ?</a:t>
            </a:r>
            <a:endParaRPr sz="3400"/>
          </a:p>
        </p:txBody>
      </p:sp>
      <p:pic>
        <p:nvPicPr>
          <p:cNvPr id="231" name="Google Shape;231;p33"/>
          <p:cNvPicPr preferRelativeResize="0"/>
          <p:nvPr/>
        </p:nvPicPr>
        <p:blipFill rotWithShape="1">
          <a:blip r:embed="rId3">
            <a:alphaModFix/>
          </a:blip>
          <a:srcRect b="956" l="696" r="1264" t="482"/>
          <a:stretch/>
        </p:blipFill>
        <p:spPr>
          <a:xfrm>
            <a:off x="125625" y="1913425"/>
            <a:ext cx="6958600" cy="500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3"/>
          <p:cNvPicPr preferRelativeResize="0"/>
          <p:nvPr/>
        </p:nvPicPr>
        <p:blipFill rotWithShape="1">
          <a:blip r:embed="rId4">
            <a:alphaModFix/>
          </a:blip>
          <a:srcRect b="815" l="1153" r="1085" t="972"/>
          <a:stretch/>
        </p:blipFill>
        <p:spPr>
          <a:xfrm>
            <a:off x="7185330" y="1913425"/>
            <a:ext cx="7344470" cy="500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55663" y="7209234"/>
            <a:ext cx="2270117" cy="102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2306" y="7087491"/>
            <a:ext cx="968844" cy="102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3"/>
          <p:cNvSpPr txBox="1"/>
          <p:nvPr>
            <p:ph idx="12" type="sldNum"/>
          </p:nvPr>
        </p:nvSpPr>
        <p:spPr>
          <a:xfrm>
            <a:off x="6876308" y="7599897"/>
            <a:ext cx="877800" cy="629700"/>
          </a:xfrm>
          <a:prstGeom prst="rect">
            <a:avLst/>
          </a:prstGeom>
        </p:spPr>
        <p:txBody>
          <a:bodyPr anchorCtr="0" anchor="t" bIns="134100" lIns="134100" spcFirstLastPara="1" rIns="134100" wrap="square" tIns="134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9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